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E5FD-6391-4B44-9AEA-A87730ABDE0A}" type="datetimeFigureOut">
              <a:rPr lang="cs-CZ" smtClean="0"/>
              <a:t>11.3.2021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8966-087D-47E0-AD96-D2CA9200E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76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E5FD-6391-4B44-9AEA-A87730ABDE0A}" type="datetimeFigureOut">
              <a:rPr lang="cs-CZ" smtClean="0"/>
              <a:t>11.3.2021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8966-087D-47E0-AD96-D2CA9200E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65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E5FD-6391-4B44-9AEA-A87730ABDE0A}" type="datetimeFigureOut">
              <a:rPr lang="cs-CZ" smtClean="0"/>
              <a:t>11.3.2021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8966-087D-47E0-AD96-D2CA9200E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5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E5FD-6391-4B44-9AEA-A87730ABDE0A}" type="datetimeFigureOut">
              <a:rPr lang="cs-CZ" smtClean="0"/>
              <a:t>11.3.2021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8966-087D-47E0-AD96-D2CA9200E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54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E5FD-6391-4B44-9AEA-A87730ABDE0A}" type="datetimeFigureOut">
              <a:rPr lang="cs-CZ" smtClean="0"/>
              <a:t>11.3.2021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8966-087D-47E0-AD96-D2CA9200E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98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E5FD-6391-4B44-9AEA-A87730ABDE0A}" type="datetimeFigureOut">
              <a:rPr lang="cs-CZ" smtClean="0"/>
              <a:t>11.3.2021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8966-087D-47E0-AD96-D2CA9200E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64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E5FD-6391-4B44-9AEA-A87730ABDE0A}" type="datetimeFigureOut">
              <a:rPr lang="cs-CZ" smtClean="0"/>
              <a:t>11.3.2021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8966-087D-47E0-AD96-D2CA9200E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E5FD-6391-4B44-9AEA-A87730ABDE0A}" type="datetimeFigureOut">
              <a:rPr lang="cs-CZ" smtClean="0"/>
              <a:t>11.3.2021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8966-087D-47E0-AD96-D2CA9200E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383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E5FD-6391-4B44-9AEA-A87730ABDE0A}" type="datetimeFigureOut">
              <a:rPr lang="cs-CZ" smtClean="0"/>
              <a:t>11.3.2021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8966-087D-47E0-AD96-D2CA9200E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93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E5FD-6391-4B44-9AEA-A87730ABDE0A}" type="datetimeFigureOut">
              <a:rPr lang="cs-CZ" smtClean="0"/>
              <a:t>11.3.2021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8966-087D-47E0-AD96-D2CA9200E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89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2E5FD-6391-4B44-9AEA-A87730ABDE0A}" type="datetimeFigureOut">
              <a:rPr lang="cs-CZ" smtClean="0"/>
              <a:t>11.3.2021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8966-087D-47E0-AD96-D2CA9200E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52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2E5FD-6391-4B44-9AEA-A87730ABDE0A}" type="datetimeFigureOut">
              <a:rPr lang="cs-CZ" smtClean="0"/>
              <a:t>11.3.2021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8966-087D-47E0-AD96-D2CA9200E9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39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olni-zahrada.cz/" TargetMode="External"/><Relationship Id="rId7" Type="http://schemas.openxmlformats.org/officeDocument/2006/relationships/hyperlink" Target="http://www.ekocentra.cz/" TargetMode="External"/><Relationship Id="rId2" Type="http://schemas.openxmlformats.org/officeDocument/2006/relationships/hyperlink" Target="http://www.skolnile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loupky.cz/sablony" TargetMode="External"/><Relationship Id="rId5" Type="http://schemas.openxmlformats.org/officeDocument/2006/relationships/hyperlink" Target="http://www.chaloupky.cz/eshop" TargetMode="External"/><Relationship Id="rId4" Type="http://schemas.openxmlformats.org/officeDocument/2006/relationships/hyperlink" Target="http://www.ucimesevenku.c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kriz@chaloupky.cz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0.pn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314" y="2440218"/>
            <a:ext cx="2680846" cy="2084049"/>
          </a:xfrm>
          <a:prstGeom prst="rect">
            <a:avLst/>
          </a:prstGeom>
        </p:spPr>
      </p:pic>
      <p:pic>
        <p:nvPicPr>
          <p:cNvPr id="1026" name="Picture 2" descr="Kněžic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621" y="198067"/>
            <a:ext cx="3122967" cy="20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rátká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6634" y="2433218"/>
            <a:ext cx="3122967" cy="20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haloupky.cz/data/blocks_files/695c460/2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004" y="4668369"/>
            <a:ext cx="3145597" cy="20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chaloupky.cz/data/blocks_files/695c460/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6934" y="2426601"/>
            <a:ext cx="3144216" cy="20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chaloupky.cz/data/blocks_files/695c460/79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773" y="198067"/>
            <a:ext cx="3145596" cy="20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chaloupky.cz/data/blocks_files/695c460/86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5554" y="198067"/>
            <a:ext cx="3145596" cy="20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chaloupky.cz/data/blocks_files/695c460/36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773" y="4668369"/>
            <a:ext cx="3123642" cy="20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chaloupky.cz/data/products/rezekvitek/300x200/82680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5554" y="4668678"/>
            <a:ext cx="3145596" cy="207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43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rekapitulace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Školní les: </a:t>
            </a:r>
            <a:r>
              <a:rPr lang="cs-CZ" dirty="0" smtClean="0">
                <a:hlinkClick r:id="rId2"/>
              </a:rPr>
              <a:t>www.skolniles.cz</a:t>
            </a:r>
            <a:endParaRPr lang="cs-CZ" dirty="0" smtClean="0"/>
          </a:p>
          <a:p>
            <a:r>
              <a:rPr lang="cs-CZ" dirty="0" smtClean="0"/>
              <a:t>Školní zahrada (i regionální kontakty): </a:t>
            </a:r>
            <a:r>
              <a:rPr lang="cs-CZ" dirty="0" smtClean="0">
                <a:hlinkClick r:id="rId3"/>
              </a:rPr>
              <a:t>www.skolni-zahrada.cz</a:t>
            </a:r>
            <a:endParaRPr lang="cs-CZ" dirty="0" smtClean="0"/>
          </a:p>
          <a:p>
            <a:r>
              <a:rPr lang="cs-CZ" dirty="0" smtClean="0"/>
              <a:t>Výuka venku: </a:t>
            </a:r>
            <a:r>
              <a:rPr lang="cs-CZ" dirty="0" smtClean="0">
                <a:hlinkClick r:id="rId4"/>
              </a:rPr>
              <a:t>www.ucimesevenku.cz</a:t>
            </a:r>
            <a:endParaRPr lang="cs-CZ" dirty="0" smtClean="0"/>
          </a:p>
          <a:p>
            <a:r>
              <a:rPr lang="cs-CZ" dirty="0" smtClean="0"/>
              <a:t>E-</a:t>
            </a:r>
            <a:r>
              <a:rPr lang="cs-CZ" dirty="0" err="1" smtClean="0"/>
              <a:t>shop</a:t>
            </a:r>
            <a:r>
              <a:rPr lang="cs-CZ" dirty="0" smtClean="0"/>
              <a:t> s metodikami a pomůckami: </a:t>
            </a:r>
            <a:r>
              <a:rPr lang="cs-CZ" dirty="0" smtClean="0">
                <a:hlinkClick r:id="rId5"/>
              </a:rPr>
              <a:t>www.chaloupky.cz/eshop</a:t>
            </a:r>
            <a:endParaRPr lang="cs-CZ" dirty="0" smtClean="0"/>
          </a:p>
          <a:p>
            <a:r>
              <a:rPr lang="cs-CZ" dirty="0" smtClean="0"/>
              <a:t>Nabídka vzdělávání: </a:t>
            </a:r>
            <a:r>
              <a:rPr lang="cs-CZ" dirty="0" smtClean="0">
                <a:hlinkClick r:id="rId6"/>
              </a:rPr>
              <a:t>www.chaloupky.cz/sablony</a:t>
            </a:r>
            <a:endParaRPr lang="cs-CZ" dirty="0" smtClean="0"/>
          </a:p>
          <a:p>
            <a:r>
              <a:rPr lang="cs-CZ" dirty="0" smtClean="0"/>
              <a:t>Nabídka kolegů z </a:t>
            </a:r>
            <a:r>
              <a:rPr lang="cs-CZ" dirty="0" err="1" smtClean="0"/>
              <a:t>ekovýchovy</a:t>
            </a:r>
            <a:r>
              <a:rPr lang="cs-CZ" dirty="0" smtClean="0"/>
              <a:t> napříč ČR: </a:t>
            </a:r>
            <a:r>
              <a:rPr lang="cs-CZ" dirty="0" smtClean="0">
                <a:hlinkClick r:id="rId7"/>
              </a:rPr>
              <a:t>www.ekocentra.cz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611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6372"/>
            <a:ext cx="5788550" cy="409575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450" y="6456371"/>
            <a:ext cx="5788550" cy="4095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4761" y="6456372"/>
            <a:ext cx="5422789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59958" y="3252083"/>
            <a:ext cx="5883965" cy="25271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Ing. Martin Kříž</a:t>
            </a:r>
          </a:p>
          <a:p>
            <a:pPr marL="0" indent="0">
              <a:buNone/>
            </a:pPr>
            <a:r>
              <a:rPr lang="cs-CZ" dirty="0" smtClean="0"/>
              <a:t>programový ředitel Chaloupek</a:t>
            </a:r>
          </a:p>
          <a:p>
            <a:pPr marL="0" indent="0">
              <a:buNone/>
            </a:pPr>
            <a:r>
              <a:rPr lang="cs-CZ" dirty="0" smtClean="0">
                <a:hlinkClick r:id="rId3"/>
              </a:rPr>
              <a:t>martin.kriz@chaloupky.cz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Tel: 775 740 221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134" y="652006"/>
            <a:ext cx="2086535" cy="162204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1516" y="2552311"/>
            <a:ext cx="2633264" cy="181289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134" y="4792398"/>
            <a:ext cx="2328858" cy="10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464" y="970058"/>
            <a:ext cx="11974664" cy="4564049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environmentální vzdělávání, výchova a osvěta – metodická podpora – vzdělávací a výukové pomůcky – metodické materiály – další vzdělávání pedagogických pracovníků – školní zahrada – školní les – učíme se venku – regionální učebnice – místně ukotvené učení – klimatická výchova – badatelství – práce se dřevem – zahradní terapie – projektové dny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6376"/>
            <a:ext cx="5788550" cy="409575"/>
          </a:xfrm>
        </p:spPr>
      </p:pic>
      <p:pic>
        <p:nvPicPr>
          <p:cNvPr id="7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450" y="6456375"/>
            <a:ext cx="5788550" cy="40957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814761" y="6456376"/>
            <a:ext cx="5422789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8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-29499"/>
            <a:ext cx="2713703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DSC_068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83" y="1533829"/>
            <a:ext cx="2329735" cy="4940709"/>
          </a:xfrm>
          <a:prstGeom prst="rect">
            <a:avLst/>
          </a:prstGeom>
        </p:spPr>
      </p:pic>
      <p:pic>
        <p:nvPicPr>
          <p:cNvPr id="10" name="Obrázek 9" descr="stromy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82" y="1504335"/>
            <a:ext cx="2329735" cy="495545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6626" y="1658883"/>
            <a:ext cx="1784556" cy="184428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935654" y="281576"/>
            <a:ext cx="278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  <a:latin typeface="Gill Sans MT" panose="020B0502020104020203" pitchFamily="34" charset="-18"/>
              </a:rPr>
              <a:t>www.</a:t>
            </a:r>
          </a:p>
          <a:p>
            <a:pPr algn="ctr"/>
            <a:r>
              <a:rPr lang="cs-CZ" sz="2400" b="1" dirty="0" err="1">
                <a:solidFill>
                  <a:srgbClr val="FFC000"/>
                </a:solidFill>
                <a:latin typeface="Gill Sans MT" panose="020B0502020104020203" pitchFamily="34" charset="-18"/>
              </a:rPr>
              <a:t>s</a:t>
            </a:r>
            <a:r>
              <a:rPr lang="cs-CZ" sz="2400" b="1" dirty="0" err="1" smtClean="0">
                <a:solidFill>
                  <a:srgbClr val="FFC000"/>
                </a:solidFill>
                <a:latin typeface="Gill Sans MT" panose="020B0502020104020203" pitchFamily="34" charset="-18"/>
              </a:rPr>
              <a:t>kolni</a:t>
            </a:r>
            <a:r>
              <a:rPr lang="cs-CZ" sz="2400" b="1" dirty="0" smtClean="0">
                <a:solidFill>
                  <a:srgbClr val="FFC000"/>
                </a:solidFill>
                <a:latin typeface="Gill Sans MT" panose="020B0502020104020203" pitchFamily="34" charset="-18"/>
              </a:rPr>
              <a:t>-zahrada</a:t>
            </a:r>
          </a:p>
          <a:p>
            <a:pPr algn="ctr"/>
            <a:r>
              <a:rPr lang="cs-CZ" sz="2400" b="1" dirty="0" smtClean="0">
                <a:solidFill>
                  <a:srgbClr val="FFC000"/>
                </a:solidFill>
                <a:latin typeface="Gill Sans MT" panose="020B0502020104020203" pitchFamily="34" charset="-18"/>
              </a:rPr>
              <a:t>.</a:t>
            </a:r>
            <a:r>
              <a:rPr lang="cs-CZ" sz="2400" b="1" dirty="0" err="1" smtClean="0">
                <a:solidFill>
                  <a:srgbClr val="FFC000"/>
                </a:solidFill>
                <a:latin typeface="Gill Sans MT" panose="020B0502020104020203" pitchFamily="34" charset="-18"/>
              </a:rPr>
              <a:t>cz</a:t>
            </a:r>
            <a:endParaRPr lang="cs-CZ" sz="2400" b="1" dirty="0">
              <a:solidFill>
                <a:srgbClr val="FFC000"/>
              </a:solidFill>
              <a:latin typeface="Gill Sans MT" panose="020B0502020104020203" pitchFamily="34" charset="-1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740010" y="135389"/>
            <a:ext cx="46065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Ročník 2017</a:t>
            </a:r>
          </a:p>
          <a:p>
            <a:r>
              <a:rPr lang="cs-CZ" sz="1600" b="1" dirty="0" smtClean="0"/>
              <a:t>JARO – LÉTO – PODZIM – ZIMA</a:t>
            </a:r>
          </a:p>
          <a:p>
            <a:endParaRPr lang="cs-CZ" b="1" dirty="0"/>
          </a:p>
          <a:p>
            <a:r>
              <a:rPr lang="cs-CZ" sz="2400" b="1" dirty="0" smtClean="0">
                <a:solidFill>
                  <a:srgbClr val="FFC000"/>
                </a:solidFill>
              </a:rPr>
              <a:t>Ročník 2018</a:t>
            </a:r>
          </a:p>
          <a:p>
            <a:r>
              <a:rPr lang="cs-CZ" sz="1600" b="1" dirty="0" smtClean="0"/>
              <a:t>SEMENA – KVĚTY – PLODY – KOŘENY </a:t>
            </a:r>
          </a:p>
          <a:p>
            <a:endParaRPr lang="cs-CZ" b="1" dirty="0"/>
          </a:p>
          <a:p>
            <a:r>
              <a:rPr lang="cs-CZ" sz="2400" b="1" dirty="0" smtClean="0">
                <a:solidFill>
                  <a:srgbClr val="FFC000"/>
                </a:solidFill>
              </a:rPr>
              <a:t>Ročník 2019</a:t>
            </a:r>
          </a:p>
          <a:p>
            <a:r>
              <a:rPr lang="cs-CZ" sz="1600" b="1" dirty="0" smtClean="0"/>
              <a:t>VODA – OHEŇ – VZDUCH – ZEMĚ</a:t>
            </a:r>
          </a:p>
          <a:p>
            <a:endParaRPr lang="cs-CZ" dirty="0" smtClean="0"/>
          </a:p>
          <a:p>
            <a:r>
              <a:rPr lang="cs-CZ" sz="2400" b="1" dirty="0" smtClean="0">
                <a:solidFill>
                  <a:srgbClr val="FFC000"/>
                </a:solidFill>
              </a:rPr>
              <a:t>Ročník 2020</a:t>
            </a:r>
          </a:p>
          <a:p>
            <a:r>
              <a:rPr lang="cs-CZ" sz="1600" b="1" dirty="0" smtClean="0"/>
              <a:t>ČÍSLA – PŘÍBĚHY – ATELIÉR – LABORATOŘ</a:t>
            </a:r>
          </a:p>
          <a:p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3699" y="3790334"/>
            <a:ext cx="2846438" cy="2979175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7049" y="3702873"/>
            <a:ext cx="2890684" cy="3244645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6808" y="3790334"/>
            <a:ext cx="2934929" cy="3038168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4404" y="3705308"/>
            <a:ext cx="2934929" cy="285872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57" y="221226"/>
            <a:ext cx="2097185" cy="947829"/>
          </a:xfrm>
          <a:prstGeom prst="rect">
            <a:avLst/>
          </a:prstGeom>
        </p:spPr>
      </p:pic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8426"/>
            <a:ext cx="5788550" cy="409575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450" y="6448425"/>
            <a:ext cx="5788550" cy="4095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4761" y="6448426"/>
            <a:ext cx="5422789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591" y="365125"/>
            <a:ext cx="11155680" cy="1325563"/>
          </a:xfrm>
        </p:spPr>
        <p:txBody>
          <a:bodyPr/>
          <a:lstStyle/>
          <a:p>
            <a:r>
              <a:rPr lang="cs-CZ" b="1" dirty="0" smtClean="0"/>
              <a:t>ŠKOLNÍ LES                                www.skolniles.cz</a:t>
            </a:r>
            <a:endParaRPr lang="cs-CZ" b="1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8426"/>
            <a:ext cx="5788550" cy="409575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450" y="6448425"/>
            <a:ext cx="5788550" cy="4095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4761" y="6448426"/>
            <a:ext cx="5422789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2" y="1407381"/>
            <a:ext cx="3323647" cy="467536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062454" y="1407381"/>
            <a:ext cx="7291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smtClean="0"/>
              <a:t>METODIKA JAK ZALOŽIT A PĚSTOVAT ŠKOLNÍ LES - PILOTNÍ PROJEKTY NA JIHLAVSKU A TŘEBÍČSKU - ZAPŮJČENÍ NÁŘADÍ - SPOLUPRÁCE SE ŠKOLNÍM LESNÍM PODNIKEM KŘTINY - VÝZKUM ENVIRONMENTÁLNÍHO ŽALU - SPOLUPRÁCE S LESNICKÝMI A VZDĚLÁVACÍMI MÉDII - ÚČAST NA KONFERENCÍCH</a:t>
            </a:r>
            <a:endParaRPr lang="cs-CZ" sz="24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636" y="4446968"/>
            <a:ext cx="2156085" cy="161706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106" y="4436533"/>
            <a:ext cx="2849831" cy="160445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576" y="4446968"/>
            <a:ext cx="2849831" cy="16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50997" cy="1325563"/>
          </a:xfrm>
        </p:spPr>
        <p:txBody>
          <a:bodyPr/>
          <a:lstStyle/>
          <a:p>
            <a:r>
              <a:rPr lang="cs-CZ" b="1" dirty="0" smtClean="0"/>
              <a:t>Práce se dřevem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96555" cy="4351338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Seminář práce se dřevem "kutilové„ s MAP Velké Meziříčí </a:t>
            </a:r>
            <a:endParaRPr lang="cs-CZ" dirty="0"/>
          </a:p>
          <a:p>
            <a:pPr algn="just"/>
            <a:r>
              <a:rPr lang="cs-CZ" dirty="0" smtClean="0"/>
              <a:t>Krabice s materiálem na tvoření pro školní skupiny (MŠ, 1. st. ZŠ) </a:t>
            </a:r>
            <a:endParaRPr lang="cs-CZ" dirty="0"/>
          </a:p>
          <a:p>
            <a:pPr algn="just"/>
            <a:r>
              <a:rPr lang="cs-CZ" dirty="0" smtClean="0"/>
              <a:t>několik sad nářadí zapůjčuje map školám </a:t>
            </a:r>
          </a:p>
          <a:p>
            <a:pPr algn="just"/>
            <a:r>
              <a:rPr lang="cs-CZ" dirty="0" smtClean="0"/>
              <a:t>V plánu je výstava vytvořených děl</a:t>
            </a:r>
          </a:p>
          <a:p>
            <a:pPr algn="just"/>
            <a:r>
              <a:rPr lang="cs-CZ" dirty="0" smtClean="0"/>
              <a:t>Kontakt: jana.audy@chaloupky.cz</a:t>
            </a:r>
          </a:p>
          <a:p>
            <a:pPr algn="just"/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8426"/>
            <a:ext cx="5788550" cy="409575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450" y="6448425"/>
            <a:ext cx="5788550" cy="4095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4761" y="6448426"/>
            <a:ext cx="5422789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9992" y="143123"/>
            <a:ext cx="4309886" cy="60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Metodická pomoc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081299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Další vzdělávání pedagogických pracovníků</a:t>
            </a:r>
          </a:p>
          <a:p>
            <a:r>
              <a:rPr lang="cs-CZ" dirty="0" smtClean="0"/>
              <a:t>Tvorba nebo evaluace metodických materiálů</a:t>
            </a:r>
          </a:p>
          <a:p>
            <a:endParaRPr lang="cs-CZ" dirty="0"/>
          </a:p>
          <a:p>
            <a:r>
              <a:rPr lang="cs-CZ" dirty="0" smtClean="0"/>
              <a:t>TÉMATA:</a:t>
            </a:r>
          </a:p>
          <a:p>
            <a:r>
              <a:rPr lang="cs-CZ" dirty="0" smtClean="0"/>
              <a:t>Učíme se venku (napříč předměty)</a:t>
            </a:r>
          </a:p>
          <a:p>
            <a:r>
              <a:rPr lang="cs-CZ" dirty="0" smtClean="0"/>
              <a:t>Badatelsky orientované učení</a:t>
            </a:r>
          </a:p>
          <a:p>
            <a:r>
              <a:rPr lang="cs-CZ" dirty="0" smtClean="0"/>
              <a:t>Simulační a strategické hry</a:t>
            </a:r>
          </a:p>
          <a:p>
            <a:r>
              <a:rPr lang="cs-CZ" dirty="0" smtClean="0"/>
              <a:t>Senzitivita (posilování vztahu k přírodě)</a:t>
            </a:r>
          </a:p>
          <a:p>
            <a:r>
              <a:rPr lang="cs-CZ" dirty="0" smtClean="0"/>
              <a:t>Místně ukotvené učení</a:t>
            </a:r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8426"/>
            <a:ext cx="5788550" cy="409575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450" y="6448425"/>
            <a:ext cx="5788550" cy="4095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4761" y="6448426"/>
            <a:ext cx="5422789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798" y="4423989"/>
            <a:ext cx="2736894" cy="183719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798" y="2404356"/>
            <a:ext cx="2736894" cy="18177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798" y="365125"/>
            <a:ext cx="2736894" cy="18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5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8426"/>
            <a:ext cx="5788550" cy="409575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450" y="6448425"/>
            <a:ext cx="5788550" cy="4095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4761" y="6448426"/>
            <a:ext cx="5422789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http://chaloupky.creos.cz/data/products/chaloupky/400x500/824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506" y="3267299"/>
            <a:ext cx="2124808" cy="2088232"/>
          </a:xfrm>
          <a:prstGeom prst="rect">
            <a:avLst/>
          </a:prstGeom>
          <a:noFill/>
        </p:spPr>
      </p:pic>
      <p:pic>
        <p:nvPicPr>
          <p:cNvPr id="8" name="Obrázek 7" descr="8245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8894" y="3267299"/>
            <a:ext cx="2084717" cy="2088232"/>
          </a:xfrm>
          <a:prstGeom prst="rect">
            <a:avLst/>
          </a:prstGeom>
        </p:spPr>
      </p:pic>
      <p:pic>
        <p:nvPicPr>
          <p:cNvPr id="9" name="Obrázek 8" descr="8245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380" y="909961"/>
            <a:ext cx="2047547" cy="2165080"/>
          </a:xfrm>
          <a:prstGeom prst="rect">
            <a:avLst/>
          </a:prstGeom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659958" y="224939"/>
            <a:ext cx="10515600" cy="1325563"/>
          </a:xfrm>
        </p:spPr>
        <p:txBody>
          <a:bodyPr/>
          <a:lstStyle/>
          <a:p>
            <a:r>
              <a:rPr lang="cs-CZ" b="1" dirty="0" smtClean="0"/>
              <a:t>Tvorba regionálních učebnic</a:t>
            </a:r>
            <a:endParaRPr lang="cs-CZ" b="1" dirty="0"/>
          </a:p>
        </p:txBody>
      </p:sp>
      <p:sp>
        <p:nvSpPr>
          <p:cNvPr id="12" name="Zástupný symbol pro obsah 2"/>
          <p:cNvSpPr>
            <a:spLocks noGrp="1"/>
          </p:cNvSpPr>
          <p:nvPr>
            <p:ph idx="1"/>
          </p:nvPr>
        </p:nvSpPr>
        <p:spPr>
          <a:xfrm>
            <a:off x="659958" y="1550503"/>
            <a:ext cx="5883965" cy="422872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Důraz na místně ukotvené učení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Máme za sebou:</a:t>
            </a:r>
          </a:p>
          <a:p>
            <a:r>
              <a:rPr lang="cs-CZ" dirty="0" smtClean="0"/>
              <a:t>Učebnici a metodiku Okříšky a okolí</a:t>
            </a:r>
          </a:p>
          <a:p>
            <a:r>
              <a:rPr lang="cs-CZ" dirty="0" smtClean="0"/>
              <a:t>Učebnici a metodiku </a:t>
            </a:r>
            <a:r>
              <a:rPr lang="cs-CZ" dirty="0" err="1" smtClean="0"/>
              <a:t>Bítešsko</a:t>
            </a:r>
            <a:endParaRPr lang="cs-CZ" dirty="0" smtClean="0"/>
          </a:p>
          <a:p>
            <a:r>
              <a:rPr lang="cs-CZ" dirty="0" smtClean="0"/>
              <a:t>Metodiku Krajinou našeho domova pro Gymnázium Moravské Budějovice</a:t>
            </a:r>
          </a:p>
          <a:p>
            <a:r>
              <a:rPr lang="cs-CZ" dirty="0" smtClean="0"/>
              <a:t>Aktuálně pomáháme s učebnicemi   pro ZŠ Bory, ZŠ Moravec a ZŠ Tasov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9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haloupky.cz/data/products/chaloupky/400x500/826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433" y="953619"/>
            <a:ext cx="2236217" cy="279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5091" y="52735"/>
            <a:ext cx="2366176" cy="1325563"/>
          </a:xfrm>
        </p:spPr>
        <p:txBody>
          <a:bodyPr/>
          <a:lstStyle/>
          <a:p>
            <a:r>
              <a:rPr lang="cs-CZ" b="1" dirty="0" smtClean="0"/>
              <a:t>Metodiky</a:t>
            </a:r>
            <a:endParaRPr lang="cs-CZ" b="1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0481"/>
            <a:ext cx="5788550" cy="409575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450" y="6440480"/>
            <a:ext cx="5788550" cy="4095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4761" y="6440481"/>
            <a:ext cx="5422789" cy="40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 descr="https://www.chaloupky.cz/data/products/chaloupky/400x500/824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8367" y="170841"/>
            <a:ext cx="2044765" cy="32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aktická péče o školní zahradu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5999" y="3529535"/>
            <a:ext cx="2044765" cy="279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chaloupky.cz/data/products/chaloupky/400x500/823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5703" y="207734"/>
            <a:ext cx="2384591" cy="298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chaloupky.cz/data/products/chaloupky/400x500/825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432" y="3547982"/>
            <a:ext cx="2236217" cy="279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chaloupky.cz/data/products/chaloupky/400x500/82503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26108" y="3278962"/>
            <a:ext cx="2384186" cy="306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5140" y="207734"/>
            <a:ext cx="2118961" cy="2980739"/>
          </a:xfrm>
          <a:prstGeom prst="rect">
            <a:avLst/>
          </a:prstGeom>
        </p:spPr>
      </p:pic>
      <p:pic>
        <p:nvPicPr>
          <p:cNvPr id="2062" name="Picture 14" descr="https://www.chaloupky.cz/data/products/chaloupky/400x500/8244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4365" y="3289157"/>
            <a:ext cx="2440510" cy="305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8426"/>
            <a:ext cx="5788550" cy="409575"/>
          </a:xfrm>
          <a:prstGeom prst="rect">
            <a:avLst/>
          </a:prstGeom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450" y="6448425"/>
            <a:ext cx="5788550" cy="40957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14761" y="6448425"/>
            <a:ext cx="5422789" cy="401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34778" y="95415"/>
            <a:ext cx="2366176" cy="1211321"/>
          </a:xfrm>
        </p:spPr>
        <p:txBody>
          <a:bodyPr/>
          <a:lstStyle/>
          <a:p>
            <a:r>
              <a:rPr lang="cs-CZ" b="1" dirty="0" smtClean="0"/>
              <a:t>Pomůcky</a:t>
            </a:r>
            <a:endParaRPr lang="cs-CZ" b="1" dirty="0"/>
          </a:p>
        </p:txBody>
      </p:sp>
      <p:pic>
        <p:nvPicPr>
          <p:cNvPr id="3074" name="Picture 2" descr="https://www.chaloupky.cz/data/products/chaloupky/400x500/8255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185" y="1041621"/>
            <a:ext cx="2541103" cy="16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xhaustor Emilka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185" y="2839737"/>
            <a:ext cx="2541103" cy="15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chaloupky.cz/data/products/chaloupky/400x500/823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881" y="95415"/>
            <a:ext cx="2313156" cy="28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chaloupky.cz/data/products/chaloupky/400x500/82544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24745" y="204309"/>
            <a:ext cx="702875" cy="57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chaloupky.cz/data/products/ekovysocina-s-r-o/400x500/8257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184" y="4524577"/>
            <a:ext cx="2541103" cy="18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www.chaloupky.cz/data/products/chaloupky/300x200/8248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703" y="3145685"/>
            <a:ext cx="2357936" cy="157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www.chaloupky.cz/data/products/chaloupky/400x500/8246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037" y="195107"/>
            <a:ext cx="2194055" cy="274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chaloupky.cz/data/products/rezekvitek/400x500/82678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1093" y="195106"/>
            <a:ext cx="3197440" cy="274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www.chaloupky.cz/data/products/chaloupky/400x500/82339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43589" y="3094577"/>
            <a:ext cx="1444944" cy="30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108" y="3104846"/>
            <a:ext cx="1504182" cy="31049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61101" y="3515243"/>
            <a:ext cx="2984908" cy="2238681"/>
          </a:xfrm>
          <a:prstGeom prst="rect">
            <a:avLst/>
          </a:prstGeom>
        </p:spPr>
      </p:pic>
      <p:sp>
        <p:nvSpPr>
          <p:cNvPr id="20" name="Nadpis 1"/>
          <p:cNvSpPr txBox="1">
            <a:spLocks/>
          </p:cNvSpPr>
          <p:nvPr/>
        </p:nvSpPr>
        <p:spPr>
          <a:xfrm>
            <a:off x="3352889" y="4876467"/>
            <a:ext cx="2366176" cy="1211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chaloupky .cz/</a:t>
            </a:r>
            <a:r>
              <a:rPr lang="cs-CZ" b="1" dirty="0" err="1" smtClean="0"/>
              <a:t>eshop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619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309</Words>
  <Application>Microsoft Office PowerPoint</Application>
  <PresentationFormat>Širokoúhlá obrazovka</PresentationFormat>
  <Paragraphs>57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Gill Sans MT</vt:lpstr>
      <vt:lpstr>Motiv Office</vt:lpstr>
      <vt:lpstr>Prezentace aplikace PowerPoint</vt:lpstr>
      <vt:lpstr>environmentální vzdělávání, výchova a osvěta – metodická podpora – vzdělávací a výukové pomůcky – metodické materiály – další vzdělávání pedagogických pracovníků – školní zahrada – školní les – učíme se venku – regionální učebnice – místně ukotvené učení – klimatická výchova – badatelství – práce se dřevem – zahradní terapie – projektové dny</vt:lpstr>
      <vt:lpstr>Prezentace aplikace PowerPoint</vt:lpstr>
      <vt:lpstr>ŠKOLNÍ LES                                www.skolniles.cz</vt:lpstr>
      <vt:lpstr>Práce se dřevem</vt:lpstr>
      <vt:lpstr>Metodická pomoc</vt:lpstr>
      <vt:lpstr>Tvorba regionálních učebnic</vt:lpstr>
      <vt:lpstr>Metodiky</vt:lpstr>
      <vt:lpstr>Pomůcky</vt:lpstr>
      <vt:lpstr>Prezentace aplikace PowerPoint</vt:lpstr>
      <vt:lpstr>rekapitulace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Počítač</dc:creator>
  <cp:lastModifiedBy>Počítač</cp:lastModifiedBy>
  <cp:revision>15</cp:revision>
  <dcterms:created xsi:type="dcterms:W3CDTF">2021-03-10T21:56:42Z</dcterms:created>
  <dcterms:modified xsi:type="dcterms:W3CDTF">2021-03-12T09:26:03Z</dcterms:modified>
</cp:coreProperties>
</file>