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handoutMasterIdLst>
    <p:handoutMasterId r:id="rId17"/>
  </p:handoutMasterIdLst>
  <p:sldIdLst>
    <p:sldId id="257" r:id="rId6"/>
    <p:sldId id="374" r:id="rId7"/>
    <p:sldId id="351" r:id="rId8"/>
    <p:sldId id="359" r:id="rId9"/>
    <p:sldId id="380" r:id="rId10"/>
    <p:sldId id="375" r:id="rId11"/>
    <p:sldId id="376" r:id="rId12"/>
    <p:sldId id="377" r:id="rId13"/>
    <p:sldId id="378" r:id="rId14"/>
    <p:sldId id="381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D3196D7-1AFD-47C3-9740-72A0AF7161E3}">
          <p14:sldIdLst>
            <p14:sldId id="257"/>
            <p14:sldId id="374"/>
            <p14:sldId id="351"/>
            <p14:sldId id="359"/>
            <p14:sldId id="380"/>
            <p14:sldId id="375"/>
            <p14:sldId id="376"/>
            <p14:sldId id="377"/>
            <p14:sldId id="378"/>
            <p14:sldId id="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934" autoAdjust="0"/>
  </p:normalViewPr>
  <p:slideViewPr>
    <p:cSldViewPr>
      <p:cViewPr varScale="1">
        <p:scale>
          <a:sx n="109" d="100"/>
          <a:sy n="109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A6BF36-A4E5-4819-A8AD-83CF2AD746F2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EBA0A-F5E1-41DB-BE9D-583A4EDADD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679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A05B6-54B3-4EF2-AA7C-F2DA7D9FAD77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64317-55CE-43E3-82FD-C00486BF96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735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249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90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53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5896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063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973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51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10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91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6516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39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4514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448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675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758637-55C6-4734-81CE-6DACDCCBD14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9C4249-8784-4971-813F-65AC6E1BDE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8743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658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39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09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418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419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078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9D74A4-E0CE-4FDB-89ED-78A51DAF872C}" type="datetimeFigureOut">
              <a:rPr lang="cs-CZ" smtClean="0"/>
              <a:t>04.12.2017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203848" y="472514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AB21AB-11DB-49E4-B9A1-53C1D06683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73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vitha\Desktop\ASZ_logo-rgb.jpg"/>
          <p:cNvPicPr>
            <a:picLocks noChangeAspect="1" noChangeArrowheads="1"/>
          </p:cNvPicPr>
          <p:nvPr userDrawn="1"/>
        </p:nvPicPr>
        <p:blipFill rotWithShape="1"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542"/>
          <a:stretch/>
        </p:blipFill>
        <p:spPr bwMode="auto">
          <a:xfrm>
            <a:off x="4043480" y="946887"/>
            <a:ext cx="5100520" cy="534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msmt.cz/uploads/OP_VVV/Pravidla_pro_publicitu/logolinky/Logolink_OP_VVV_hor_barva_cz.jpg"/>
          <p:cNvPicPr>
            <a:picLocks noChangeAspect="1" noChangeArrowheads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" t="16772" r="3165" b="15437"/>
          <a:stretch/>
        </p:blipFill>
        <p:spPr bwMode="auto">
          <a:xfrm>
            <a:off x="1835696" y="5935201"/>
            <a:ext cx="5191028" cy="82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vcr-logo-sablony-zahlavi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6812"/>
            <a:ext cx="208597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1698030"/>
              </p:ext>
            </p:extLst>
          </p:nvPr>
        </p:nvGraphicFramePr>
        <p:xfrm>
          <a:off x="1846326" y="346812"/>
          <a:ext cx="3250704" cy="718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0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8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765810" algn="l"/>
                        </a:tabLst>
                      </a:pPr>
                      <a:r>
                        <a:rPr lang="cs-CZ" sz="2100" dirty="0">
                          <a:solidFill>
                            <a:schemeClr val="tx2"/>
                          </a:solidFill>
                          <a:effectLst/>
                        </a:rPr>
                        <a:t>Úřad vlády České republiky</a:t>
                      </a:r>
                      <a:br>
                        <a:rPr lang="cs-CZ" sz="2100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cs-CZ" sz="1400" dirty="0">
                          <a:solidFill>
                            <a:schemeClr val="tx2"/>
                          </a:solidFill>
                          <a:effectLst/>
                        </a:rPr>
                        <a:t>Odbor (Agentura) pro sociální začleňování</a:t>
                      </a:r>
                      <a:endParaRPr lang="cs-CZ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65" marR="6616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61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vitha\Desktop\ASZ_logo-rgb.jpg"/>
          <p:cNvPicPr>
            <a:picLocks noChangeAspect="1" noChangeArrowheads="1"/>
          </p:cNvPicPr>
          <p:nvPr userDrawn="1"/>
        </p:nvPicPr>
        <p:blipFill rotWithShape="1"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45" r="23542"/>
          <a:stretch/>
        </p:blipFill>
        <p:spPr bwMode="auto">
          <a:xfrm>
            <a:off x="5539688" y="0"/>
            <a:ext cx="3608579" cy="34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Z:\PROPAGACE\grafický balíček\loga\OPVVV_loga\Logolink_OP_VVV_hor_barva_cz.jpg"/>
          <p:cNvPicPr/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12" y="5947845"/>
            <a:ext cx="4062730" cy="8997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12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7544" y="1484784"/>
            <a:ext cx="8229600" cy="223224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70C0"/>
                </a:solidFill>
              </a:rPr>
              <a:t>Inkluzivní a kvalitní vzdělávání </a:t>
            </a:r>
            <a:br>
              <a:rPr lang="cs-CZ" dirty="0" smtClean="0">
                <a:solidFill>
                  <a:srgbClr val="0070C0"/>
                </a:solidFill>
              </a:rPr>
            </a:br>
            <a:r>
              <a:rPr lang="cs-CZ" dirty="0" smtClean="0">
                <a:solidFill>
                  <a:srgbClr val="0070C0"/>
                </a:solidFill>
              </a:rPr>
              <a:t>v územích se sociálně vyloučenými lokalitami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4" name="Podnadpis 9"/>
          <p:cNvSpPr txBox="1">
            <a:spLocks/>
          </p:cNvSpPr>
          <p:nvPr/>
        </p:nvSpPr>
        <p:spPr>
          <a:xfrm>
            <a:off x="1475656" y="3429000"/>
            <a:ext cx="6400800" cy="1944216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6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www.socialni-zaclenovani.cz</a:t>
            </a:r>
          </a:p>
          <a:p>
            <a:pPr marL="0" indent="0" algn="ctr">
              <a:buNone/>
            </a:pPr>
            <a:r>
              <a:rPr lang="cs-C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r>
              <a:rPr lang="cs-CZ" dirty="0" smtClean="0"/>
              <a:t>Děkuji za pozornost!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437112"/>
            <a:ext cx="8219256" cy="1689051"/>
          </a:xfrm>
        </p:spPr>
        <p:txBody>
          <a:bodyPr/>
          <a:lstStyle/>
          <a:p>
            <a:pPr marL="0" indent="0" algn="r">
              <a:buNone/>
            </a:pPr>
            <a:r>
              <a:rPr lang="cs-CZ" dirty="0" smtClean="0"/>
              <a:t>Mgr. Karolína Chloubová</a:t>
            </a:r>
          </a:p>
          <a:p>
            <a:pPr marL="0" indent="0" algn="r">
              <a:buNone/>
            </a:pPr>
            <a:r>
              <a:rPr lang="cs-CZ" dirty="0"/>
              <a:t>c</a:t>
            </a:r>
            <a:r>
              <a:rPr lang="cs-CZ" dirty="0" smtClean="0"/>
              <a:t>hloubova.karolina@vlada.cz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4939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Základní informace o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Realizace projektu od 1.7.2016 do 30.4.2022</a:t>
            </a:r>
          </a:p>
          <a:p>
            <a:r>
              <a:rPr lang="cs-CZ" dirty="0" smtClean="0"/>
              <a:t>Dlouhodobá spolupráce v obcích a ORP se sociálně vyloučenými lokalitami (KPSVL, MAP)</a:t>
            </a:r>
          </a:p>
          <a:p>
            <a:r>
              <a:rPr lang="cs-CZ" dirty="0" smtClean="0"/>
              <a:t>Dlouhodobá spolupráce s kraji (KAP)</a:t>
            </a:r>
          </a:p>
          <a:p>
            <a:r>
              <a:rPr lang="cs-CZ" dirty="0" smtClean="0"/>
              <a:t>Organizace seminářů, konferencí, veřejných setkání, vzdělávání realizačních týmů v oblasti sociálního vyloučení</a:t>
            </a:r>
          </a:p>
          <a:p>
            <a:r>
              <a:rPr lang="cs-CZ" dirty="0" smtClean="0"/>
              <a:t>Metodická podpora území, nabídka služeb mediace a facilitace</a:t>
            </a:r>
          </a:p>
          <a:p>
            <a:r>
              <a:rPr lang="cs-CZ" dirty="0" smtClean="0"/>
              <a:t>Výzkum mechanismů segregace</a:t>
            </a:r>
          </a:p>
        </p:txBody>
      </p:sp>
    </p:spTree>
    <p:extLst>
      <p:ext uri="{BB962C8B-B14F-4D97-AF65-F5344CB8AC3E}">
        <p14:creationId xmlns:p14="http://schemas.microsoft.com/office/powerpoint/2010/main" val="418055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Koordinovaný přístup k sociálnímu vyloučení (KPSVL)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Konzultant inkluzivního vzdělávání – facilitace a odborná podpora procesu přípravy místního plánu inkluze</a:t>
            </a:r>
          </a:p>
          <a:p>
            <a:pPr algn="just"/>
            <a:r>
              <a:rPr lang="cs-CZ" dirty="0" smtClean="0"/>
              <a:t>KPSVL se věnuje i dalším oblastem mimo vzdělávání: bydlení, zaměstnanost, sociální služby, rodina, bezpečnost, dluhové poradenství v rámci systémového projektu OP Z</a:t>
            </a:r>
          </a:p>
          <a:p>
            <a:pPr algn="just"/>
            <a:r>
              <a:rPr lang="cs-CZ" dirty="0" smtClean="0"/>
              <a:t>Povinný zástupce ASZ v řídicím výboru MAP</a:t>
            </a:r>
          </a:p>
          <a:p>
            <a:pPr algn="just"/>
            <a:r>
              <a:rPr lang="cs-CZ" dirty="0" smtClean="0"/>
              <a:t>Možnost přistoupit je průběžná otevřená i pro další obce, které chtějí řešit téma sociálního začleňování komplexně</a:t>
            </a:r>
          </a:p>
          <a:p>
            <a:pPr algn="just"/>
            <a:r>
              <a:rPr lang="cs-CZ" dirty="0" smtClean="0"/>
              <a:t>Nabídka vzdálené dílčí podpory jen ve vybraných oblastech</a:t>
            </a:r>
          </a:p>
          <a:p>
            <a:pPr algn="just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672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Analýza segregace škol z pohledu sociálního vyloučení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cs-CZ" sz="2800" dirty="0"/>
              <a:t>Cílem je zmapovat a popsat problematiku segregovaných škol či škol s vyšším počtem dětí, žáků a žákyň s odlišnými životními podmínkami a pocházejících z odlišného kulturního prostředí, a to </a:t>
            </a:r>
            <a:r>
              <a:rPr lang="cs-CZ" sz="2800" dirty="0" smtClean="0"/>
              <a:t>prostřednictvím:</a:t>
            </a:r>
          </a:p>
          <a:p>
            <a:r>
              <a:rPr lang="cs-CZ" sz="2400" dirty="0" smtClean="0"/>
              <a:t>identifikace </a:t>
            </a:r>
            <a:r>
              <a:rPr lang="cs-CZ" sz="2400" dirty="0"/>
              <a:t>mechanismů a faktorů zapříčiňujících vznik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tzv</a:t>
            </a:r>
            <a:r>
              <a:rPr lang="cs-CZ" sz="2400" dirty="0"/>
              <a:t>. segregovaných škol nebo </a:t>
            </a:r>
            <a:r>
              <a:rPr lang="cs-CZ" sz="2400" dirty="0" smtClean="0"/>
              <a:t>tříd,</a:t>
            </a:r>
          </a:p>
          <a:p>
            <a:r>
              <a:rPr lang="cs-CZ" sz="2400" dirty="0" smtClean="0"/>
              <a:t>podrobné </a:t>
            </a:r>
            <a:r>
              <a:rPr lang="cs-CZ" sz="2400" dirty="0"/>
              <a:t>zkoumání úspěšných i neúspěšných pokusů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o </a:t>
            </a:r>
            <a:r>
              <a:rPr lang="cs-CZ" sz="2400" dirty="0" err="1"/>
              <a:t>desegregaci</a:t>
            </a:r>
            <a:r>
              <a:rPr lang="cs-CZ" sz="2400" dirty="0"/>
              <a:t> </a:t>
            </a:r>
            <a:r>
              <a:rPr lang="cs-CZ" sz="2400" dirty="0" smtClean="0"/>
              <a:t>škol,</a:t>
            </a:r>
          </a:p>
          <a:p>
            <a:r>
              <a:rPr lang="cs-CZ" sz="2400" dirty="0" smtClean="0"/>
              <a:t>popis </a:t>
            </a:r>
            <a:r>
              <a:rPr lang="cs-CZ" sz="2400" dirty="0"/>
              <a:t>vlivu nové právní úpravy na </a:t>
            </a:r>
            <a:r>
              <a:rPr lang="cs-CZ" sz="2400" dirty="0" err="1"/>
              <a:t>proinkluzivnost</a:t>
            </a:r>
            <a:r>
              <a:rPr lang="cs-CZ" sz="2400" dirty="0"/>
              <a:t> místních vzdělávacích </a:t>
            </a:r>
            <a:r>
              <a:rPr lang="cs-CZ" sz="2400" dirty="0" smtClean="0"/>
              <a:t>soustav.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01201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Analýza segregace škol z pohledu sociálního vyloučení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000" dirty="0" smtClean="0"/>
              <a:t>Proběhla: sumarizace relevantních výzkumů, identifikace obcí pro analýzu</a:t>
            </a:r>
          </a:p>
          <a:p>
            <a:r>
              <a:rPr lang="cs-CZ" sz="3000" dirty="0" smtClean="0"/>
              <a:t>Nyní probíhá mapování spádových obvodů a přípravná fáze pro kvalitativní výzkum ve vybraných lokalitách</a:t>
            </a:r>
          </a:p>
          <a:p>
            <a:r>
              <a:rPr lang="cs-CZ" sz="3000" dirty="0" smtClean="0"/>
              <a:t>Proběhne: analýza aktuálních statistických výkazů ZŠ a SŠ a analýza školních matrik</a:t>
            </a:r>
          </a:p>
          <a:p>
            <a:r>
              <a:rPr lang="cs-CZ" sz="3000" dirty="0" smtClean="0"/>
              <a:t>V první polovině roku 2018 proběhne kvantitativní část výzkumu</a:t>
            </a:r>
          </a:p>
          <a:p>
            <a:r>
              <a:rPr lang="cs-CZ" sz="3000" dirty="0" smtClean="0"/>
              <a:t>Ukončení výzkumu v roce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956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Spolupráce s MAP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Na území kraje je navázána spolupráce v následujících ORP:</a:t>
            </a:r>
          </a:p>
          <a:p>
            <a:pPr marL="0" indent="0">
              <a:buNone/>
            </a:pPr>
            <a:r>
              <a:rPr lang="cs-CZ" dirty="0" smtClean="0"/>
              <a:t>MAP ORP Chrudim</a:t>
            </a:r>
          </a:p>
          <a:p>
            <a:pPr marL="0" indent="0">
              <a:buNone/>
            </a:pPr>
            <a:r>
              <a:rPr lang="cs-CZ" dirty="0" smtClean="0"/>
              <a:t>MAP ORP Česká Třebová</a:t>
            </a:r>
          </a:p>
          <a:p>
            <a:pPr marL="0" indent="0">
              <a:buNone/>
            </a:pPr>
            <a:r>
              <a:rPr lang="cs-CZ" dirty="0" smtClean="0"/>
              <a:t>MAP ORP Pardubice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744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spolupráce s MAP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Spolupráce je dobrovolná, v průběhu MAP II bude otevřena i dalším ORP</a:t>
            </a:r>
          </a:p>
          <a:p>
            <a:r>
              <a:rPr lang="cs-CZ" dirty="0" smtClean="0"/>
              <a:t>Účast na řídicích výborech</a:t>
            </a:r>
          </a:p>
          <a:p>
            <a:r>
              <a:rPr lang="cs-CZ" dirty="0" smtClean="0"/>
              <a:t>Účast na pracovní skupině inkluze</a:t>
            </a:r>
          </a:p>
          <a:p>
            <a:r>
              <a:rPr lang="cs-CZ" dirty="0" smtClean="0"/>
              <a:t>Facilitace pracovních skupin</a:t>
            </a:r>
          </a:p>
          <a:p>
            <a:r>
              <a:rPr lang="cs-CZ" dirty="0" smtClean="0"/>
              <a:t>Připomínkování akčního plánu, návrhy aktivit na základě dobrých praxí z jiných území</a:t>
            </a:r>
          </a:p>
          <a:p>
            <a:r>
              <a:rPr lang="cs-CZ" dirty="0" smtClean="0"/>
              <a:t>Vypracování plánu poradenství a Memoranda o spolupráci na základě vytipovaných oblastí a priorit v akčním plánu a znalosti území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858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z plánů poradenství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Prevence diskriminace a rasismu – práce s Persona </a:t>
            </a:r>
            <a:r>
              <a:rPr lang="cs-CZ" dirty="0" err="1" smtClean="0"/>
              <a:t>dolls</a:t>
            </a:r>
            <a:r>
              <a:rPr lang="cs-CZ" dirty="0" smtClean="0"/>
              <a:t> a Anti-</a:t>
            </a:r>
            <a:r>
              <a:rPr lang="cs-CZ" dirty="0" err="1" smtClean="0"/>
              <a:t>bias</a:t>
            </a:r>
            <a:endParaRPr lang="cs-CZ" dirty="0" smtClean="0"/>
          </a:p>
          <a:p>
            <a:r>
              <a:rPr lang="cs-CZ" dirty="0" smtClean="0"/>
              <a:t>Podpora pozitivního klimatu školy – dlouhodobý výcvik v mediaci pro učitele</a:t>
            </a:r>
          </a:p>
          <a:p>
            <a:r>
              <a:rPr lang="cs-CZ" dirty="0" smtClean="0"/>
              <a:t>Rozvoj čtenářské gramotnosti – podpora spolupráce škol a knihoven, čtenářské kluby, nabídka doučování mimo školu</a:t>
            </a:r>
          </a:p>
          <a:p>
            <a:r>
              <a:rPr lang="cs-CZ" dirty="0" smtClean="0"/>
              <a:t>Analýza poptávky a nabídky neformálního vzdělávání</a:t>
            </a:r>
          </a:p>
          <a:p>
            <a:r>
              <a:rPr lang="cs-CZ" dirty="0" smtClean="0"/>
              <a:t>Analýza potřeb dětí a rodičů ze sociálně vyloučených lokalit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677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realizovaných aktivit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Workshopy na základních školách – mapování potřeb dětí, zapracování návrhů do akčního plánu</a:t>
            </a:r>
          </a:p>
          <a:p>
            <a:r>
              <a:rPr lang="cs-CZ" dirty="0" smtClean="0"/>
              <a:t>Workshopy pro učitele na téma Práce s dětmi a žáky ohroženými sociálním vyloučením</a:t>
            </a:r>
          </a:p>
          <a:p>
            <a:r>
              <a:rPr lang="cs-CZ" dirty="0" smtClean="0"/>
              <a:t>Workshopy pro rodiče na téma inkluzivního vzdělávání</a:t>
            </a:r>
          </a:p>
          <a:p>
            <a:r>
              <a:rPr lang="cs-CZ" dirty="0" smtClean="0"/>
              <a:t>Natáčení medailonků úspěšných romských aktérů z důrazem na jejich vzdělávací dráhu a klíčovou podporu ze strany učitelů a dalších dospělých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7745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8" ma:contentTypeDescription="Vytvoří nový dokument" ma:contentTypeScope="" ma:versionID="2907dbe675cf8d1db2d633933aac0479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3e87fc09c293a6c7214fe4360b181ac6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8B05C1-B777-4C9A-84B7-E6EB9EA141DF}">
  <ds:schemaRefs>
    <ds:schemaRef ds:uri="http://purl.org/dc/elements/1.1/"/>
    <ds:schemaRef ds:uri="http://schemas.openxmlformats.org/package/2006/metadata/core-properties"/>
    <ds:schemaRef ds:uri="4ed50015-f427-4bca-b79c-7b0ef9a9fc90"/>
    <ds:schemaRef ds:uri="7ffaba63-cadb-4ee0-afcd-3a4a42323a6d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3F85274-6550-47AC-A140-C1C91AAA0F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C614FC-4447-4F60-B574-54A00F7991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1757</TotalTime>
  <Words>428</Words>
  <Application>Microsoft Office PowerPoint</Application>
  <PresentationFormat>Předvádění na obrazovce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Motiv systému Office</vt:lpstr>
      <vt:lpstr>Vlastní návrh</vt:lpstr>
      <vt:lpstr>Inkluzivní a kvalitní vzdělávání  v územích se sociálně vyloučenými lokalitami</vt:lpstr>
      <vt:lpstr>Základní informace o projektu</vt:lpstr>
      <vt:lpstr>Koordinovaný přístup k sociálnímu vyloučení (KPSVL)</vt:lpstr>
      <vt:lpstr>Analýza segregace škol z pohledu sociálního vyloučení</vt:lpstr>
      <vt:lpstr>Analýza segregace škol z pohledu sociálního vyloučení</vt:lpstr>
      <vt:lpstr>Spolupráce s MAP</vt:lpstr>
      <vt:lpstr>Postup spolupráce s MAP</vt:lpstr>
      <vt:lpstr>Příklady z plánů poradenství</vt:lpstr>
      <vt:lpstr>Příklady realizovaných aktivit</vt:lpstr>
      <vt:lpstr>Děkuji za pozornost!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Vitha Lumír</dc:creator>
  <cp:lastModifiedBy>Petrás Petr</cp:lastModifiedBy>
  <cp:revision>197</cp:revision>
  <dcterms:created xsi:type="dcterms:W3CDTF">2016-08-10T08:28:13Z</dcterms:created>
  <dcterms:modified xsi:type="dcterms:W3CDTF">2017-12-04T07:50:35Z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