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7" r:id="rId1"/>
  </p:sldMasterIdLst>
  <p:notesMasterIdLst>
    <p:notesMasterId r:id="rId10"/>
  </p:notesMasterIdLst>
  <p:handoutMasterIdLst>
    <p:handoutMasterId r:id="rId11"/>
  </p:handoutMasterIdLst>
  <p:sldIdLst>
    <p:sldId id="257" r:id="rId2"/>
    <p:sldId id="299" r:id="rId3"/>
    <p:sldId id="320" r:id="rId4"/>
    <p:sldId id="314" r:id="rId5"/>
    <p:sldId id="318" r:id="rId6"/>
    <p:sldId id="321" r:id="rId7"/>
    <p:sldId id="322" r:id="rId8"/>
    <p:sldId id="313" r:id="rId9"/>
  </p:sldIdLst>
  <p:sldSz cx="9144000" cy="6858000" type="screen4x3"/>
  <p:notesSz cx="6797675" cy="9928225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A077"/>
    <a:srgbClr val="822E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>
      <p:cViewPr varScale="1">
        <p:scale>
          <a:sx n="115" d="100"/>
          <a:sy n="115" d="100"/>
        </p:scale>
        <p:origin x="147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1098" y="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18DDDF6-8776-4E2D-B0EE-F93E63D2B654}" type="datetimeFigureOut">
              <a:rPr lang="cs-CZ"/>
              <a:pPr>
                <a:defRPr/>
              </a:pPr>
              <a:t>26.09.2017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1339"/>
            <a:ext cx="294495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1098" y="9431339"/>
            <a:ext cx="2944958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FCE0F39-F88B-483D-9914-1EB88435B12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15052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1098" y="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D2EFAA3-13AA-4123-8827-58F81D262FE6}" type="datetimeFigureOut">
              <a:rPr lang="cs-CZ"/>
              <a:pPr>
                <a:defRPr/>
              </a:pPr>
              <a:t>26.09.2017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606" y="4714876"/>
            <a:ext cx="5438464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1098" y="9429750"/>
            <a:ext cx="2944958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AAA605A-8DC5-407D-8EF2-3C01A738BBD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025704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649511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89853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89595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1819599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1307160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548797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864762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771844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848A3-582E-4A1E-BB57-D48A55EB0CCA}" type="datetime1">
              <a:rPr lang="cs-CZ"/>
              <a:pPr>
                <a:defRPr/>
              </a:pPr>
              <a:t>26.09.2017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7AC1F-0C7C-4B78-8D73-CEE37AA7B16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79801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10102-12E8-479E-8EEE-FEE8B49ED396}" type="datetime1">
              <a:rPr lang="cs-CZ"/>
              <a:pPr>
                <a:defRPr/>
              </a:pPr>
              <a:t>26.09.2017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14C18-E3B0-4E38-8556-4D8112B588C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05634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6AA17-F711-462F-A4EF-C8C759451BF9}" type="datetime1">
              <a:rPr lang="cs-CZ"/>
              <a:pPr>
                <a:defRPr/>
              </a:pPr>
              <a:t>26.09.2017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3C36F-2FF6-41B5-85A9-46878DA230C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43957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98E75-78A0-4FB1-9550-E20008FDF33E}" type="datetime1">
              <a:rPr lang="cs-CZ"/>
              <a:pPr>
                <a:defRPr/>
              </a:pPr>
              <a:t>26.09.2017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0C276-0EA0-4513-AC07-A2563D2814F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76149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4F2E9-2FF1-403D-B545-F03462C2A5BC}" type="datetime1">
              <a:rPr lang="cs-CZ"/>
              <a:pPr>
                <a:defRPr/>
              </a:pPr>
              <a:t>26.09.2017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69AD9-539D-4F36-BFB1-6B7379B506B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47777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85ADF-7507-4A9A-BC49-7179EB7CEE52}" type="datetime1">
              <a:rPr lang="cs-CZ"/>
              <a:pPr>
                <a:defRPr/>
              </a:pPr>
              <a:t>26.09.2017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24243-F6CE-430C-860B-CAB273F0161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22295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1F4A6-A201-45F0-92F1-C13305F60EEE}" type="datetime1">
              <a:rPr lang="cs-CZ"/>
              <a:pPr>
                <a:defRPr/>
              </a:pPr>
              <a:t>26.09.2017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292E9-C826-48AF-9219-F7796AA07A9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44161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4959A-8D41-456B-9978-5BF14236A194}" type="datetime1">
              <a:rPr lang="cs-CZ"/>
              <a:pPr>
                <a:defRPr/>
              </a:pPr>
              <a:t>26.09.2017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09B67-4691-452B-9FA4-BEE96FA9FAC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2732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F318D-471D-4792-BE6C-E7DD2E1D74DD}" type="datetime1">
              <a:rPr lang="cs-CZ"/>
              <a:pPr>
                <a:defRPr/>
              </a:pPr>
              <a:t>26.09.2017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4A92A-22F6-446F-8340-81CC9FE1126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75491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3BB6A-2FA7-4A23-A5D0-7E3558420A58}" type="datetime1">
              <a:rPr lang="cs-CZ"/>
              <a:pPr>
                <a:defRPr/>
              </a:pPr>
              <a:t>26.09.2017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D5627-3411-481E-8140-49E558D6D45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57640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66ADD-E64C-4C06-9725-9D73311D891C}" type="datetime1">
              <a:rPr lang="cs-CZ"/>
              <a:pPr>
                <a:defRPr/>
              </a:pPr>
              <a:t>26.09.2017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C17D5-7B9E-4CA5-A77D-B19D1B4058D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90242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7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ADFA8E5-5DA6-4B52-A424-26103D0E0186}" type="datetime1">
              <a:rPr lang="cs-CZ"/>
              <a:pPr>
                <a:defRPr/>
              </a:pPr>
              <a:t>26.09.2017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80B9DAF-B3F8-4681-AA53-6C7F870E645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8" r:id="rId1"/>
    <p:sldLayoutId id="2147484109" r:id="rId2"/>
    <p:sldLayoutId id="2147484110" r:id="rId3"/>
    <p:sldLayoutId id="2147484111" r:id="rId4"/>
    <p:sldLayoutId id="2147484112" r:id="rId5"/>
    <p:sldLayoutId id="2147484113" r:id="rId6"/>
    <p:sldLayoutId id="2147484114" r:id="rId7"/>
    <p:sldLayoutId id="2147484115" r:id="rId8"/>
    <p:sldLayoutId id="2147484116" r:id="rId9"/>
    <p:sldLayoutId id="2147484117" r:id="rId10"/>
    <p:sldLayoutId id="2147484118" r:id="rId11"/>
  </p:sldLayoutIdLst>
  <p:hf hdr="0" ftr="0" dt="0"/>
  <p:txStyles>
    <p:titleStyle>
      <a:lvl1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247900" y="15049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4101" name="Podnadpis 2"/>
          <p:cNvSpPr txBox="1">
            <a:spLocks/>
          </p:cNvSpPr>
          <p:nvPr/>
        </p:nvSpPr>
        <p:spPr bwMode="auto">
          <a:xfrm>
            <a:off x="315913" y="2348880"/>
            <a:ext cx="8242300" cy="219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cs-CZ" altLang="cs-CZ" sz="44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IMPLEMENTACE KRAJSKÉHO AKČNÍHO PLÁNU</a:t>
            </a:r>
            <a:endParaRPr lang="cs-CZ" altLang="cs-CZ" sz="2000" dirty="0" smtClean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20000"/>
              </a:spcBef>
            </a:pPr>
            <a:endParaRPr lang="cs-CZ" altLang="cs-CZ" sz="2000" dirty="0" smtClean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cs-CZ" altLang="cs-CZ" sz="2000" dirty="0" smtClean="0">
                <a:latin typeface="Arial" panose="020B0604020202020204" pitchFamily="34" charset="0"/>
              </a:rPr>
              <a:t>Setkání příjemců </a:t>
            </a:r>
            <a:r>
              <a:rPr lang="cs-CZ" altLang="cs-CZ" sz="2000" dirty="0" err="1" smtClean="0">
                <a:latin typeface="Arial" panose="020B0604020202020204" pitchFamily="34" charset="0"/>
              </a:rPr>
              <a:t>IPo</a:t>
            </a:r>
            <a:r>
              <a:rPr lang="cs-CZ" altLang="cs-CZ" sz="2000" dirty="0" smtClean="0">
                <a:latin typeface="Arial" panose="020B0604020202020204" pitchFamily="34" charset="0"/>
              </a:rPr>
              <a:t> MAP</a:t>
            </a:r>
            <a:endParaRPr lang="cs-CZ" altLang="cs-CZ" sz="20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cs-CZ" altLang="cs-CZ" sz="2000" dirty="0" smtClean="0">
                <a:latin typeface="Arial" panose="020B0604020202020204" pitchFamily="34" charset="0"/>
              </a:rPr>
              <a:t>Krajské pracoviště NIDV, 20. září 2017</a:t>
            </a:r>
            <a:endParaRPr lang="cs-CZ" altLang="cs-CZ" sz="20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</a:pPr>
            <a:endParaRPr lang="cs-CZ" altLang="cs-CZ" sz="2000" dirty="0">
              <a:latin typeface="Arial" panose="020B0604020202020204" pitchFamily="34" charset="0"/>
            </a:endParaRPr>
          </a:p>
        </p:txBody>
      </p:sp>
      <p:pic>
        <p:nvPicPr>
          <p:cNvPr id="4102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577" y="5606761"/>
            <a:ext cx="46101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Nadpis 1"/>
          <p:cNvSpPr>
            <a:spLocks noGrp="1"/>
          </p:cNvSpPr>
          <p:nvPr>
            <p:ph type="title"/>
          </p:nvPr>
        </p:nvSpPr>
        <p:spPr>
          <a:xfrm>
            <a:off x="363538" y="332657"/>
            <a:ext cx="8229600" cy="1172294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cs-CZ" altLang="cs-CZ" sz="2800" dirty="0" smtClean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9854" y="5805263"/>
            <a:ext cx="901543" cy="656057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577" y="5606761"/>
            <a:ext cx="46101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9854" y="5805263"/>
            <a:ext cx="901543" cy="6560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2362" y="688279"/>
            <a:ext cx="7886700" cy="144016"/>
          </a:xfrm>
        </p:spPr>
        <p:txBody>
          <a:bodyPr anchor="t"/>
          <a:lstStyle/>
          <a:p>
            <a:pPr algn="ctr"/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Základní údaje o projektu</a:t>
            </a:r>
            <a:r>
              <a:rPr lang="cs-CZ" b="1" dirty="0"/>
              <a:t/>
            </a:r>
            <a:br>
              <a:rPr lang="cs-CZ" b="1" dirty="0"/>
            </a:b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61377" y="1259605"/>
            <a:ext cx="78344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Arial" panose="020B0604020202020204" pitchFamily="34" charset="0"/>
              </a:rPr>
              <a:t>Předpokládaná doba zahájení 1. 1.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 smtClean="0">
              <a:latin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Arial" panose="020B0604020202020204" pitchFamily="34" charset="0"/>
              </a:rPr>
              <a:t>Délka </a:t>
            </a:r>
            <a:r>
              <a:rPr lang="cs-CZ" sz="2400" dirty="0">
                <a:latin typeface="Arial" panose="020B0604020202020204" pitchFamily="34" charset="0"/>
              </a:rPr>
              <a:t>projektu </a:t>
            </a:r>
            <a:r>
              <a:rPr lang="cs-CZ" sz="2400" dirty="0" smtClean="0">
                <a:latin typeface="Arial" panose="020B0604020202020204" pitchFamily="34" charset="0"/>
              </a:rPr>
              <a:t>36 měsíců</a:t>
            </a:r>
          </a:p>
          <a:p>
            <a:endParaRPr lang="cs-CZ" sz="2400" dirty="0">
              <a:latin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>
                <a:latin typeface="Arial" panose="020B0604020202020204" pitchFamily="34" charset="0"/>
              </a:rPr>
              <a:t>Leden až červen příprava, od září realizace na školách</a:t>
            </a:r>
            <a:endParaRPr lang="cs-CZ" sz="2400" dirty="0" smtClean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59951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577" y="5606761"/>
            <a:ext cx="46101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9854" y="5805263"/>
            <a:ext cx="901543" cy="6560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2362" y="688278"/>
            <a:ext cx="8226102" cy="868513"/>
          </a:xfrm>
        </p:spPr>
        <p:txBody>
          <a:bodyPr anchor="t"/>
          <a:lstStyle/>
          <a:p>
            <a:pPr algn="ctr"/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Cílové skupiny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939530" y="1338901"/>
            <a:ext cx="7834499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 smtClean="0"/>
              <a:t>Děti, žáci a studenti (MŠ, ZŠ, SŠ a VOŠ)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 smtClean="0"/>
              <a:t>Děti, žáci a studenti se speciálními vzdělávacími potřebami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 smtClean="0"/>
              <a:t>Pedagogičtí pracovníci škol a školských zařízení včetně vedoucích pedagogických pracovníků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 smtClean="0"/>
              <a:t>Pracovníci ve vzdělávání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 smtClean="0"/>
              <a:t>Rodiče dětí, žáků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 smtClean="0"/>
              <a:t>Zaměstnanci veřejné správy a zřizovatelů škol působící ve vzdělávací politice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 smtClean="0"/>
              <a:t>Veřejnost</a:t>
            </a:r>
          </a:p>
          <a:p>
            <a:pPr algn="just"/>
            <a:endParaRPr lang="cs-CZ" sz="24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b="1" i="1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970535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577" y="5606761"/>
            <a:ext cx="46101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9854" y="5805263"/>
            <a:ext cx="901543" cy="6560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2362" y="688279"/>
            <a:ext cx="8226102" cy="652490"/>
          </a:xfrm>
        </p:spPr>
        <p:txBody>
          <a:bodyPr anchor="t"/>
          <a:lstStyle/>
          <a:p>
            <a:pPr algn="ctr"/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Plánované aktivity projektu IKAP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755576" y="1042785"/>
            <a:ext cx="7834499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2400" dirty="0" smtClean="0"/>
          </a:p>
          <a:p>
            <a:pPr marL="457200" indent="-457200" algn="just">
              <a:spcBef>
                <a:spcPts val="600"/>
              </a:spcBef>
              <a:buAutoNum type="arabicPeriod"/>
            </a:pPr>
            <a:r>
              <a:rPr lang="cs-CZ" sz="2400" dirty="0" smtClean="0"/>
              <a:t>Podpora polytechnického vzdělávání</a:t>
            </a:r>
          </a:p>
          <a:p>
            <a:pPr marL="457200" indent="-457200" algn="just">
              <a:spcBef>
                <a:spcPts val="600"/>
              </a:spcBef>
              <a:buAutoNum type="arabicPeriod"/>
            </a:pPr>
            <a:r>
              <a:rPr lang="cs-CZ" sz="2400" dirty="0" smtClean="0"/>
              <a:t>Rozvoj kariérového poradenství</a:t>
            </a:r>
          </a:p>
          <a:p>
            <a:pPr marL="457200" indent="-457200" algn="just">
              <a:spcBef>
                <a:spcPts val="600"/>
              </a:spcBef>
              <a:buAutoNum type="arabicPeriod"/>
            </a:pPr>
            <a:r>
              <a:rPr lang="cs-CZ" sz="2400" dirty="0" smtClean="0"/>
              <a:t>Podpora čtenářské a matematické gramotnosti žáků 2°stupně ZŠ se slabšími výsledky, kteří se nepřipravují </a:t>
            </a:r>
            <a:r>
              <a:rPr lang="cs-CZ" sz="2400" dirty="0" err="1" smtClean="0"/>
              <a:t>k°přijímacímu</a:t>
            </a:r>
            <a:r>
              <a:rPr lang="cs-CZ" sz="2400" dirty="0" smtClean="0"/>
              <a:t> řízení na střední školy a žáků středních škol v oborech středního vzdělání a středního vzdělání </a:t>
            </a:r>
            <a:r>
              <a:rPr lang="cs-CZ" sz="2400" dirty="0" err="1" smtClean="0"/>
              <a:t>s°výučním</a:t>
            </a:r>
            <a:r>
              <a:rPr lang="cs-CZ" sz="2400" dirty="0" smtClean="0"/>
              <a:t> listem</a:t>
            </a:r>
          </a:p>
          <a:p>
            <a:pPr marL="457200" indent="-457200" algn="just">
              <a:spcBef>
                <a:spcPts val="600"/>
              </a:spcBef>
              <a:buAutoNum type="arabicPeriod"/>
            </a:pPr>
            <a:r>
              <a:rPr lang="cs-CZ" sz="2400" dirty="0" smtClean="0"/>
              <a:t>Tvorba školské inkluzivní koncepce kraje</a:t>
            </a:r>
            <a:endParaRPr lang="cs-CZ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125692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577" y="5606761"/>
            <a:ext cx="46101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9854" y="5805263"/>
            <a:ext cx="901543" cy="6560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2362" y="688278"/>
            <a:ext cx="8226102" cy="868513"/>
          </a:xfrm>
        </p:spPr>
        <p:txBody>
          <a:bodyPr anchor="t"/>
          <a:lstStyle/>
          <a:p>
            <a:pPr algn="ctr"/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Podpora polytechnického vzdělávání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755576" y="1042785"/>
            <a:ext cx="7834499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2400" dirty="0" smtClean="0"/>
          </a:p>
          <a:p>
            <a:pPr algn="just"/>
            <a:endParaRPr lang="cs-CZ" sz="2400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N</a:t>
            </a:r>
            <a:r>
              <a:rPr lang="cs-CZ" sz="2400" dirty="0" smtClean="0"/>
              <a:t>ávštěvy </a:t>
            </a:r>
            <a:r>
              <a:rPr lang="cs-CZ" sz="2400" dirty="0"/>
              <a:t>žáků </a:t>
            </a:r>
            <a:r>
              <a:rPr lang="cs-CZ" sz="2400" dirty="0" smtClean="0"/>
              <a:t>základních škol na středních odborných školách</a:t>
            </a:r>
            <a:endParaRPr lang="cs-CZ" sz="2400" dirty="0"/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 smtClean="0"/>
              <a:t>SŠ </a:t>
            </a:r>
            <a:r>
              <a:rPr lang="cs-CZ" sz="2400" dirty="0"/>
              <a:t>připraví program 3-4 hodiny, každá ZŠ navštíví SŠ třikrát za rok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K</a:t>
            </a:r>
            <a:r>
              <a:rPr lang="cs-CZ" sz="2400" dirty="0" smtClean="0"/>
              <a:t>aždá </a:t>
            </a:r>
            <a:r>
              <a:rPr lang="cs-CZ" sz="2400" dirty="0"/>
              <a:t>SŠ bude spolupracovat se třemi ZŠ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N</a:t>
            </a:r>
            <a:r>
              <a:rPr lang="cs-CZ" sz="2400" dirty="0" smtClean="0"/>
              <a:t>a </a:t>
            </a:r>
            <a:r>
              <a:rPr lang="cs-CZ" sz="2400" dirty="0"/>
              <a:t>začátku školního roku setkání učitelů ZŠ a SŠ, představení programu </a:t>
            </a:r>
            <a:r>
              <a:rPr lang="cs-CZ" sz="2400" dirty="0" smtClean="0"/>
              <a:t>návštěv, cílů </a:t>
            </a:r>
            <a:r>
              <a:rPr lang="cs-CZ" sz="2400" dirty="0"/>
              <a:t>atd</a:t>
            </a:r>
            <a:r>
              <a:rPr lang="cs-CZ" sz="2400" dirty="0" smtClean="0"/>
              <a:t>., poté průběžně</a:t>
            </a:r>
            <a:endParaRPr lang="cs-CZ" sz="2400" dirty="0"/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V</a:t>
            </a:r>
            <a:r>
              <a:rPr lang="cs-CZ" sz="2400" dirty="0" smtClean="0"/>
              <a:t>ýběr </a:t>
            </a:r>
            <a:r>
              <a:rPr lang="cs-CZ" sz="2400" dirty="0"/>
              <a:t>škol provede Krajský úřad Pardubického kraje (KAP, odbor školství</a:t>
            </a:r>
            <a:r>
              <a:rPr lang="cs-CZ" sz="2400" dirty="0" smtClean="0"/>
              <a:t>)</a:t>
            </a:r>
          </a:p>
          <a:p>
            <a:pPr algn="just"/>
            <a:endParaRPr lang="cs-CZ" sz="2400" b="1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980866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577" y="5606761"/>
            <a:ext cx="46101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9854" y="5805263"/>
            <a:ext cx="901543" cy="6560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2362" y="688278"/>
            <a:ext cx="8226102" cy="868513"/>
          </a:xfrm>
        </p:spPr>
        <p:txBody>
          <a:bodyPr anchor="t"/>
          <a:lstStyle/>
          <a:p>
            <a:pPr algn="ctr"/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Rozvoj kariérového poradenství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755576" y="1042785"/>
            <a:ext cx="7834499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2400" dirty="0" smtClean="0"/>
          </a:p>
          <a:p>
            <a:pPr algn="just"/>
            <a:endParaRPr lang="cs-CZ" sz="2400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 smtClean="0"/>
              <a:t>Příprava aktivit kariérního centra</a:t>
            </a:r>
            <a:endParaRPr lang="cs-CZ" sz="2400" dirty="0"/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 smtClean="0"/>
              <a:t>Práce na vybraných pilotních školách</a:t>
            </a:r>
            <a:endParaRPr lang="cs-CZ" sz="2400" dirty="0"/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 smtClean="0"/>
              <a:t>Práce s nadáním</a:t>
            </a:r>
            <a:endParaRPr lang="cs-CZ" sz="2400" dirty="0"/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 err="1"/>
              <a:t>Educoffee</a:t>
            </a:r>
            <a:r>
              <a:rPr lang="cs-CZ" sz="2400" dirty="0"/>
              <a:t> pro rodiče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 err="1" smtClean="0"/>
              <a:t>Tutorství</a:t>
            </a:r>
            <a:endParaRPr lang="cs-CZ" sz="2400" dirty="0"/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 smtClean="0"/>
              <a:t>Informační platforma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 smtClean="0"/>
              <a:t>Sdílení příkladů dobré praxe</a:t>
            </a: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b="1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631212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577" y="5606761"/>
            <a:ext cx="46101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9854" y="5805263"/>
            <a:ext cx="901543" cy="6560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2362" y="688278"/>
            <a:ext cx="8226102" cy="868513"/>
          </a:xfrm>
        </p:spPr>
        <p:txBody>
          <a:bodyPr anchor="t"/>
          <a:lstStyle/>
          <a:p>
            <a:pPr algn="ctr"/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Podpora čtenářské a matematické gramotnosti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755576" y="1042785"/>
            <a:ext cx="7834499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2400" dirty="0" smtClean="0"/>
          </a:p>
          <a:p>
            <a:pPr algn="just"/>
            <a:endParaRPr lang="cs-CZ" sz="2400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W</a:t>
            </a:r>
            <a:r>
              <a:rPr lang="cs-CZ" sz="2400" dirty="0" smtClean="0"/>
              <a:t>orkshopy </a:t>
            </a:r>
            <a:r>
              <a:rPr lang="cs-CZ" sz="2400" dirty="0"/>
              <a:t>pro učitele SŠ a ZŠ po skupinách příbuzných předmětů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/>
              <a:t>N</a:t>
            </a:r>
            <a:r>
              <a:rPr lang="cs-CZ" sz="2400" dirty="0" smtClean="0"/>
              <a:t>áplň</a:t>
            </a:r>
            <a:r>
              <a:rPr lang="cs-CZ" sz="2400" dirty="0"/>
              <a:t>: sdílení zkušeností, příklady dobré praxe, ukázkové hodiny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dirty="0" smtClean="0"/>
              <a:t>Rozdělení po </a:t>
            </a:r>
            <a:r>
              <a:rPr lang="cs-CZ" sz="2400" dirty="0"/>
              <a:t>okresech, v případě menšího počtu učitelů spojit dva a dva okresy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b="1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473801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577" y="5606761"/>
            <a:ext cx="46101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9854" y="5805263"/>
            <a:ext cx="901543" cy="6560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543595"/>
          </a:xfrm>
        </p:spPr>
        <p:txBody>
          <a:bodyPr anchor="t"/>
          <a:lstStyle/>
          <a:p>
            <a:pPr algn="ctr">
              <a:buNone/>
            </a:pPr>
            <a:r>
              <a:rPr lang="cs-CZ" sz="54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cs-CZ" sz="54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cs-CZ" sz="32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28650" y="764704"/>
            <a:ext cx="7886700" cy="5412259"/>
          </a:xfrm>
        </p:spPr>
        <p:txBody>
          <a:bodyPr/>
          <a:lstStyle/>
          <a:p>
            <a:pPr marL="0" indent="0" algn="ctr">
              <a:buNone/>
            </a:pPr>
            <a:endParaRPr lang="cs-CZ" sz="4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cs-CZ" sz="4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Děkuji </a:t>
            </a:r>
            <a:r>
              <a:rPr lang="cs-CZ" sz="4400" dirty="0">
                <a:solidFill>
                  <a:schemeClr val="accent1">
                    <a:lumMod val="75000"/>
                  </a:schemeClr>
                </a:solidFill>
              </a:rPr>
              <a:t>za </a:t>
            </a:r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pozornost</a:t>
            </a:r>
          </a:p>
          <a:p>
            <a:pPr marL="0" indent="0" algn="ctr">
              <a:buNone/>
            </a:pPr>
            <a:endParaRPr lang="cs-CZ" sz="4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cs-CZ" sz="2400" dirty="0" smtClean="0"/>
              <a:t>Mgr. Renáta Drábová</a:t>
            </a:r>
          </a:p>
          <a:p>
            <a:pPr marL="0" indent="0" algn="ctr">
              <a:buNone/>
            </a:pPr>
            <a:r>
              <a:rPr lang="cs-CZ" sz="2400" dirty="0" smtClean="0"/>
              <a:t>Renata.Drabova@seznam.cz</a:t>
            </a:r>
          </a:p>
          <a:p>
            <a:pPr marL="0" indent="0" algn="ctr">
              <a:buNone/>
            </a:pPr>
            <a:r>
              <a:rPr lang="cs-CZ" sz="2400" dirty="0" smtClean="0"/>
              <a:t>724 652 234</a:t>
            </a:r>
          </a:p>
          <a:p>
            <a:pPr marL="0" indent="0" algn="ctr">
              <a:buNone/>
            </a:pPr>
            <a:r>
              <a:rPr lang="cs-CZ" sz="2400" dirty="0"/>
              <a:t/>
            </a:r>
            <a:br>
              <a:rPr lang="cs-CZ" sz="2400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3417565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2062403D-EC38-4019-89D9-D9775E9551AF}" vid="{3E4302DE-557E-4B4B-986E-4EE8C8637F9B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1866</TotalTime>
  <Words>273</Words>
  <Application>Microsoft Office PowerPoint</Application>
  <PresentationFormat>Předvádění na obrazovce (4:3)</PresentationFormat>
  <Paragraphs>58</Paragraphs>
  <Slides>8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Prezentace aplikace PowerPoint</vt:lpstr>
      <vt:lpstr>Základní údaje o projektu </vt:lpstr>
      <vt:lpstr>Cílové skupiny</vt:lpstr>
      <vt:lpstr>Plánované aktivity projektu IKAP</vt:lpstr>
      <vt:lpstr>Podpora polytechnického vzdělávání</vt:lpstr>
      <vt:lpstr>Rozvoj kariérového poradenství</vt:lpstr>
      <vt:lpstr>Podpora čtenářské a matematické gramotnosti</vt:lpstr>
      <vt:lpstr> </vt:lpstr>
    </vt:vector>
  </TitlesOfParts>
  <Company>Pardubický kraj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Pospíšilová Eva Ing.</dc:creator>
  <cp:lastModifiedBy>Petr Petrás</cp:lastModifiedBy>
  <cp:revision>71</cp:revision>
  <cp:lastPrinted>2017-03-31T10:21:04Z</cp:lastPrinted>
  <dcterms:created xsi:type="dcterms:W3CDTF">2016-03-21T14:13:02Z</dcterms:created>
  <dcterms:modified xsi:type="dcterms:W3CDTF">2017-09-26T08:44:12Z</dcterms:modified>
</cp:coreProperties>
</file>