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7" r:id="rId5"/>
    <p:sldId id="316" r:id="rId6"/>
    <p:sldId id="288" r:id="rId7"/>
    <p:sldId id="289" r:id="rId8"/>
    <p:sldId id="291" r:id="rId9"/>
    <p:sldId id="309" r:id="rId10"/>
    <p:sldId id="290" r:id="rId11"/>
    <p:sldId id="298" r:id="rId12"/>
    <p:sldId id="306" r:id="rId13"/>
    <p:sldId id="305" r:id="rId14"/>
    <p:sldId id="310" r:id="rId15"/>
    <p:sldId id="311" r:id="rId16"/>
    <p:sldId id="312" r:id="rId17"/>
    <p:sldId id="313" r:id="rId18"/>
    <p:sldId id="297" r:id="rId19"/>
    <p:sldId id="292" r:id="rId20"/>
    <p:sldId id="276" r:id="rId21"/>
    <p:sldId id="302" r:id="rId22"/>
    <p:sldId id="270" r:id="rId23"/>
    <p:sldId id="264" r:id="rId24"/>
    <p:sldId id="293" r:id="rId25"/>
    <p:sldId id="307" r:id="rId26"/>
    <p:sldId id="317" r:id="rId27"/>
    <p:sldId id="318" r:id="rId28"/>
    <p:sldId id="315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18A"/>
    <a:srgbClr val="BCBDC1"/>
    <a:srgbClr val="197ABE"/>
    <a:srgbClr val="F3F3F5"/>
    <a:srgbClr val="0079C1"/>
    <a:srgbClr val="054A8B"/>
    <a:srgbClr val="1B5F9C"/>
    <a:srgbClr val="14285F"/>
    <a:srgbClr val="174990"/>
    <a:srgbClr val="D03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5568D3-277D-42F7-8480-59FF4EF6C96D}" v="15" dt="2021-02-12T11:56:44.840"/>
    <p1510:client id="{B150D96B-E514-4168-BE3A-C27C9123C676}" v="50" dt="2021-03-09T15:57:29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43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etová, Naděžda" userId="S::nadezda.eretova@wolterskluwer.com::08b9b46d-0dae-47b3-b59f-b41c8f078034" providerId="AD" clId="Web-{B150D96B-E514-4168-BE3A-C27C9123C676}"/>
    <pc:docChg chg="modSld">
      <pc:chgData name="Eretová, Naděžda" userId="S::nadezda.eretova@wolterskluwer.com::08b9b46d-0dae-47b3-b59f-b41c8f078034" providerId="AD" clId="Web-{B150D96B-E514-4168-BE3A-C27C9123C676}" dt="2021-03-09T15:57:29.850" v="24" actId="20577"/>
      <pc:docMkLst>
        <pc:docMk/>
      </pc:docMkLst>
      <pc:sldChg chg="modSp">
        <pc:chgData name="Eretová, Naděžda" userId="S::nadezda.eretova@wolterskluwer.com::08b9b46d-0dae-47b3-b59f-b41c8f078034" providerId="AD" clId="Web-{B150D96B-E514-4168-BE3A-C27C9123C676}" dt="2021-03-09T15:57:29.850" v="24" actId="20577"/>
        <pc:sldMkLst>
          <pc:docMk/>
          <pc:sldMk cId="157005612" sldId="315"/>
        </pc:sldMkLst>
        <pc:spChg chg="mod">
          <ac:chgData name="Eretová, Naděžda" userId="S::nadezda.eretova@wolterskluwer.com::08b9b46d-0dae-47b3-b59f-b41c8f078034" providerId="AD" clId="Web-{B150D96B-E514-4168-BE3A-C27C9123C676}" dt="2021-03-09T15:57:29.850" v="24" actId="20577"/>
          <ac:spMkLst>
            <pc:docMk/>
            <pc:sldMk cId="157005612" sldId="315"/>
            <ac:spMk id="11" creationId="{00000000-0000-0000-0000-000000000000}"/>
          </ac:spMkLst>
        </pc:spChg>
      </pc:sldChg>
    </pc:docChg>
  </pc:docChgLst>
  <pc:docChgLst>
    <pc:chgData name="Eretová, Naděžda" userId="S::nadezda.eretova@wolterskluwer.com::08b9b46d-0dae-47b3-b59f-b41c8f078034" providerId="AD" clId="Web-{9E5568D3-277D-42F7-8480-59FF4EF6C96D}"/>
    <pc:docChg chg="addSld delSld modSld sldOrd">
      <pc:chgData name="Eretová, Naděžda" userId="S::nadezda.eretova@wolterskluwer.com::08b9b46d-0dae-47b3-b59f-b41c8f078034" providerId="AD" clId="Web-{9E5568D3-277D-42F7-8480-59FF4EF6C96D}" dt="2021-02-12T11:56:44.840" v="14" actId="14100"/>
      <pc:docMkLst>
        <pc:docMk/>
      </pc:docMkLst>
      <pc:sldChg chg="del">
        <pc:chgData name="Eretová, Naděžda" userId="S::nadezda.eretova@wolterskluwer.com::08b9b46d-0dae-47b3-b59f-b41c8f078034" providerId="AD" clId="Web-{9E5568D3-277D-42F7-8480-59FF4EF6C96D}" dt="2021-02-12T11:54:01.821" v="1"/>
        <pc:sldMkLst>
          <pc:docMk/>
          <pc:sldMk cId="3253155932" sldId="265"/>
        </pc:sldMkLst>
      </pc:sldChg>
      <pc:sldChg chg="ord">
        <pc:chgData name="Eretová, Naděžda" userId="S::nadezda.eretova@wolterskluwer.com::08b9b46d-0dae-47b3-b59f-b41c8f078034" providerId="AD" clId="Web-{9E5568D3-277D-42F7-8480-59FF4EF6C96D}" dt="2021-02-12T11:53:49.430" v="0"/>
        <pc:sldMkLst>
          <pc:docMk/>
          <pc:sldMk cId="1889863376" sldId="292"/>
        </pc:sldMkLst>
      </pc:sldChg>
      <pc:sldChg chg="addSp delSp modSp new ord">
        <pc:chgData name="Eretová, Naděžda" userId="S::nadezda.eretova@wolterskluwer.com::08b9b46d-0dae-47b3-b59f-b41c8f078034" providerId="AD" clId="Web-{9E5568D3-277D-42F7-8480-59FF4EF6C96D}" dt="2021-02-12T11:56:44.840" v="14" actId="14100"/>
        <pc:sldMkLst>
          <pc:docMk/>
          <pc:sldMk cId="1781038895" sldId="318"/>
        </pc:sldMkLst>
        <pc:spChg chg="del">
          <ac:chgData name="Eretová, Naděžda" userId="S::nadezda.eretova@wolterskluwer.com::08b9b46d-0dae-47b3-b59f-b41c8f078034" providerId="AD" clId="Web-{9E5568D3-277D-42F7-8480-59FF4EF6C96D}" dt="2021-02-12T11:56:08.511" v="4"/>
          <ac:spMkLst>
            <pc:docMk/>
            <pc:sldMk cId="1781038895" sldId="318"/>
            <ac:spMk id="3" creationId="{7AC99C34-6D86-4F87-A684-C245C2F9FCDC}"/>
          </ac:spMkLst>
        </pc:spChg>
        <pc:picChg chg="add mod ord">
          <ac:chgData name="Eretová, Naděžda" userId="S::nadezda.eretova@wolterskluwer.com::08b9b46d-0dae-47b3-b59f-b41c8f078034" providerId="AD" clId="Web-{9E5568D3-277D-42F7-8480-59FF4EF6C96D}" dt="2021-02-12T11:56:44.840" v="14" actId="14100"/>
          <ac:picMkLst>
            <pc:docMk/>
            <pc:sldMk cId="1781038895" sldId="318"/>
            <ac:picMk id="4" creationId="{36CDB243-1539-45B9-B81F-72F880D4C500}"/>
          </ac:picMkLst>
        </pc:picChg>
        <pc:picChg chg="add mod">
          <ac:chgData name="Eretová, Naděžda" userId="S::nadezda.eretova@wolterskluwer.com::08b9b46d-0dae-47b3-b59f-b41c8f078034" providerId="AD" clId="Web-{9E5568D3-277D-42F7-8480-59FF4EF6C96D}" dt="2021-02-12T11:56:10.526" v="5"/>
          <ac:picMkLst>
            <pc:docMk/>
            <pc:sldMk cId="1781038895" sldId="318"/>
            <ac:picMk id="5" creationId="{DE693B57-761A-45C7-8D54-B89F44515A09}"/>
          </ac:picMkLst>
        </pc:picChg>
        <pc:picChg chg="add mod">
          <ac:chgData name="Eretová, Naděžda" userId="S::nadezda.eretova@wolterskluwer.com::08b9b46d-0dae-47b3-b59f-b41c8f078034" providerId="AD" clId="Web-{9E5568D3-277D-42F7-8480-59FF4EF6C96D}" dt="2021-02-12T11:56:11.495" v="6"/>
          <ac:picMkLst>
            <pc:docMk/>
            <pc:sldMk cId="1781038895" sldId="318"/>
            <ac:picMk id="6" creationId="{0417C08C-54F5-40F2-AB4A-9A5A4375DA0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7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4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7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3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19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1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8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1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18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C5DEC-80BA-4180-9689-DB362764411D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4E9EC-718E-421B-B34F-EBAE32FB9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31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5.jpeg"/><Relationship Id="rId7" Type="http://schemas.openxmlformats.org/officeDocument/2006/relationships/image" Target="../media/image4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5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12654" r="1682" b="55906"/>
          <a:stretch/>
        </p:blipFill>
        <p:spPr>
          <a:xfrm>
            <a:off x="0" y="0"/>
            <a:ext cx="7290487" cy="23327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52334" y="2686600"/>
            <a:ext cx="8672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Dobrý den, prosím: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/>
              <a:t>vypněte si zvuk,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/>
              <a:t>vypněte si kameru,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/>
              <a:t>ke komunikaci používejte chat.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600" dirty="0"/>
              <a:t>neproklikávejte (!) si sami tuto prezentaci.</a:t>
            </a:r>
          </a:p>
        </p:txBody>
      </p:sp>
      <p:pic>
        <p:nvPicPr>
          <p:cNvPr id="13" name="Obrázek 1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9" t="12654" r="1682" b="55906"/>
          <a:stretch/>
        </p:blipFill>
        <p:spPr>
          <a:xfrm flipH="1">
            <a:off x="7290487" y="-52"/>
            <a:ext cx="4879517" cy="23328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A232AA3-B23E-492C-8245-6627DD73A2A0}"/>
              </a:ext>
            </a:extLst>
          </p:cNvPr>
          <p:cNvSpPr txBox="1"/>
          <p:nvPr/>
        </p:nvSpPr>
        <p:spPr>
          <a:xfrm>
            <a:off x="2966780" y="5661594"/>
            <a:ext cx="625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Děkujeme. V 9:00 začínáme. </a:t>
            </a:r>
            <a:r>
              <a:rPr lang="cs-CZ" sz="3600" b="1" dirty="0">
                <a:sym typeface="Wingdings" panose="05000000000000000000" pitchFamily="2" charset="2"/>
              </a:rPr>
              <a:t> </a:t>
            </a:r>
            <a:endParaRPr lang="cs-CZ" sz="36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388574-873C-493F-B6D4-67E8E0AFC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971" y="2914650"/>
            <a:ext cx="6014877" cy="138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08"/>
          <a:stretch/>
        </p:blipFill>
        <p:spPr>
          <a:xfrm>
            <a:off x="0" y="0"/>
            <a:ext cx="6291502" cy="1734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74708"/>
          <a:stretch/>
        </p:blipFill>
        <p:spPr>
          <a:xfrm flipH="1">
            <a:off x="6291502" y="-22228"/>
            <a:ext cx="5887929" cy="17567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-408372" y="5329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Řízení školy online                            www.rizeniskoly.cz</a:t>
            </a:r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070E21DA-52B9-40B7-84C0-506C2DD48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2" y="2179757"/>
            <a:ext cx="3014795" cy="3819316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08ED325-D713-4693-B364-0016CB429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2" t="12039" r="5704" b="71909"/>
          <a:stretch/>
        </p:blipFill>
        <p:spPr>
          <a:xfrm>
            <a:off x="1551373" y="1179317"/>
            <a:ext cx="8272509" cy="836016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B70CE3A-0BAC-4CA0-AA8E-1009916229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544" t="34716" r="6942" b="7772"/>
          <a:stretch/>
        </p:blipFill>
        <p:spPr>
          <a:xfrm>
            <a:off x="8793674" y="1734531"/>
            <a:ext cx="2842416" cy="2664182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3EC8826-81A6-4030-AC55-F113ED8576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24" t="12687" r="29296" b="52362"/>
          <a:stretch/>
        </p:blipFill>
        <p:spPr>
          <a:xfrm>
            <a:off x="3827461" y="2289746"/>
            <a:ext cx="3715127" cy="1424330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CCF6F54-EB86-40E3-A6B4-4F7BC40472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073" t="18511" r="44877" b="17196"/>
          <a:stretch/>
        </p:blipFill>
        <p:spPr>
          <a:xfrm>
            <a:off x="6096000" y="4089415"/>
            <a:ext cx="2743200" cy="2477035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F37F1F83-0DB9-4BD4-AD59-07743826ED78}"/>
              </a:ext>
            </a:extLst>
          </p:cNvPr>
          <p:cNvCxnSpPr/>
          <p:nvPr/>
        </p:nvCxnSpPr>
        <p:spPr>
          <a:xfrm flipV="1">
            <a:off x="1198485" y="1734531"/>
            <a:ext cx="985422" cy="6269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4D640DB-A706-47E9-BE6F-460675B13095}"/>
              </a:ext>
            </a:extLst>
          </p:cNvPr>
          <p:cNvCxnSpPr>
            <a:cxnSpLocks/>
          </p:cNvCxnSpPr>
          <p:nvPr/>
        </p:nvCxnSpPr>
        <p:spPr>
          <a:xfrm flipV="1">
            <a:off x="2085934" y="2806685"/>
            <a:ext cx="2086571" cy="5086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713A3C3F-09A3-4B56-AF1B-610BE11CC863}"/>
              </a:ext>
            </a:extLst>
          </p:cNvPr>
          <p:cNvCxnSpPr>
            <a:cxnSpLocks/>
          </p:cNvCxnSpPr>
          <p:nvPr/>
        </p:nvCxnSpPr>
        <p:spPr>
          <a:xfrm flipV="1">
            <a:off x="2842039" y="3315376"/>
            <a:ext cx="6725813" cy="4452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Obrázek 28">
            <a:extLst>
              <a:ext uri="{FF2B5EF4-FFF2-40B4-BE49-F238E27FC236}">
                <a16:creationId xmlns:a16="http://schemas.microsoft.com/office/drawing/2014/main" id="{C5AB1E5A-E860-4B0A-9DA5-33DDB161EC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592" t="26621" r="39927" b="14952"/>
          <a:stretch/>
        </p:blipFill>
        <p:spPr>
          <a:xfrm>
            <a:off x="4005353" y="4269293"/>
            <a:ext cx="1288119" cy="1970843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1C89790F-7A77-43C7-A2C1-B19B70C8BB57}"/>
              </a:ext>
            </a:extLst>
          </p:cNvPr>
          <p:cNvCxnSpPr>
            <a:cxnSpLocks/>
          </p:cNvCxnSpPr>
          <p:nvPr/>
        </p:nvCxnSpPr>
        <p:spPr>
          <a:xfrm flipV="1">
            <a:off x="1759258" y="4834319"/>
            <a:ext cx="2635189" cy="5447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12393A1-968D-496C-9994-7CDE310827DE}"/>
              </a:ext>
            </a:extLst>
          </p:cNvPr>
          <p:cNvCxnSpPr>
            <a:cxnSpLocks/>
          </p:cNvCxnSpPr>
          <p:nvPr/>
        </p:nvCxnSpPr>
        <p:spPr>
          <a:xfrm>
            <a:off x="1593223" y="5461247"/>
            <a:ext cx="4905231" cy="2174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Obrázek 31">
            <a:extLst>
              <a:ext uri="{FF2B5EF4-FFF2-40B4-BE49-F238E27FC236}">
                <a16:creationId xmlns:a16="http://schemas.microsoft.com/office/drawing/2014/main" id="{6F653B6F-2B26-4D7B-8D16-6C6F96475E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243" t="10873" r="19424" b="5372"/>
          <a:stretch/>
        </p:blipFill>
        <p:spPr>
          <a:xfrm>
            <a:off x="9488704" y="4604327"/>
            <a:ext cx="1888076" cy="1962123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2C56EC53-1A0D-4631-BC26-76D51AB797EB}"/>
              </a:ext>
            </a:extLst>
          </p:cNvPr>
          <p:cNvCxnSpPr>
            <a:cxnSpLocks/>
          </p:cNvCxnSpPr>
          <p:nvPr/>
        </p:nvCxnSpPr>
        <p:spPr>
          <a:xfrm>
            <a:off x="6896619" y="3641006"/>
            <a:ext cx="3105425" cy="14998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7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A576F6B-8DBE-4762-9756-A79E68817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4732">
            <a:off x="7146885" y="2751732"/>
            <a:ext cx="4427353" cy="324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08"/>
          <a:stretch/>
        </p:blipFill>
        <p:spPr>
          <a:xfrm>
            <a:off x="0" y="0"/>
            <a:ext cx="6291502" cy="1734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74708"/>
          <a:stretch/>
        </p:blipFill>
        <p:spPr>
          <a:xfrm flipH="1">
            <a:off x="6291502" y="-22228"/>
            <a:ext cx="5887929" cy="17567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-408372" y="5329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Řízení školy online                            www.rizeniskoly.cz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08ED325-D713-4693-B364-0016CB429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2" t="12039" r="5704" b="71909"/>
          <a:stretch/>
        </p:blipFill>
        <p:spPr>
          <a:xfrm>
            <a:off x="1551373" y="1179317"/>
            <a:ext cx="8272509" cy="836016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16BD8A-36C0-4199-9763-0B617712E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18105">
            <a:off x="4093919" y="2661664"/>
            <a:ext cx="4395165" cy="32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E9288F-29E3-47D1-84D1-EDB2FAD7C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05098">
            <a:off x="871360" y="2591119"/>
            <a:ext cx="442057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08"/>
          <a:stretch/>
        </p:blipFill>
        <p:spPr>
          <a:xfrm>
            <a:off x="0" y="0"/>
            <a:ext cx="6291502" cy="1734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74708"/>
          <a:stretch/>
        </p:blipFill>
        <p:spPr>
          <a:xfrm flipH="1">
            <a:off x="6291502" y="-22228"/>
            <a:ext cx="5887929" cy="17567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-408372" y="5329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Řízení školy online                            www.rizeniskoly.cz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012D1F9-192C-4111-A266-483874650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0340">
            <a:off x="5109119" y="2860013"/>
            <a:ext cx="4607191" cy="3240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3C9CA7E-2175-4E80-B69A-06C5CBAA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8146">
            <a:off x="1053859" y="2860013"/>
            <a:ext cx="4431004" cy="324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9F4AE58-F926-4659-9011-CDA12F09F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916" y="1417885"/>
            <a:ext cx="8345424" cy="835200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</p:spTree>
    <p:extLst>
      <p:ext uri="{BB962C8B-B14F-4D97-AF65-F5344CB8AC3E}">
        <p14:creationId xmlns:p14="http://schemas.microsoft.com/office/powerpoint/2010/main" val="38177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08"/>
          <a:stretch/>
        </p:blipFill>
        <p:spPr>
          <a:xfrm>
            <a:off x="0" y="0"/>
            <a:ext cx="6291502" cy="1734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74708"/>
          <a:stretch/>
        </p:blipFill>
        <p:spPr>
          <a:xfrm flipH="1">
            <a:off x="6291502" y="-22228"/>
            <a:ext cx="5887929" cy="17567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-408372" y="5329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Řízení školy online                            www.rizeniskoly.cz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F71780-D719-4A39-B6F9-5DE186D9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4289">
            <a:off x="736846" y="2661664"/>
            <a:ext cx="5821094" cy="324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3AF0696-19DD-461C-9887-BB91B13E4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8107">
            <a:off x="5650713" y="2713675"/>
            <a:ext cx="3829723" cy="393006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47CE35F-6549-4A1E-8307-CFD04B172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228" y="1169176"/>
            <a:ext cx="7516800" cy="835200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</p:spTree>
    <p:extLst>
      <p:ext uri="{BB962C8B-B14F-4D97-AF65-F5344CB8AC3E}">
        <p14:creationId xmlns:p14="http://schemas.microsoft.com/office/powerpoint/2010/main" val="25769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08"/>
          <a:stretch/>
        </p:blipFill>
        <p:spPr>
          <a:xfrm>
            <a:off x="0" y="0"/>
            <a:ext cx="6291502" cy="1734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74708"/>
          <a:stretch/>
        </p:blipFill>
        <p:spPr>
          <a:xfrm flipH="1">
            <a:off x="6291502" y="-22228"/>
            <a:ext cx="5887929" cy="17567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-408372" y="5329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Řízení školy online                            www.rizeniskoly.cz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4774582-10D3-46E0-B8CA-82CBA7CA6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653" y="1316931"/>
            <a:ext cx="7045949" cy="835200"/>
          </a:xfrm>
          <a:prstGeom prst="rect">
            <a:avLst/>
          </a:prstGeom>
          <a:ln w="22225">
            <a:solidFill>
              <a:srgbClr val="0C518A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6C7EE94-0A3C-4632-8F30-73D6282E3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762" y="2289744"/>
            <a:ext cx="6854242" cy="21313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EB7F112-F597-4CEC-B8D1-EF0086C44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58" y="2267518"/>
            <a:ext cx="3900120" cy="25518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E3C78C6-0B7C-460E-B462-B3135E55E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4467" y="3790969"/>
            <a:ext cx="4586710" cy="28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0961" y="739599"/>
            <a:ext cx="91403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/>
              <a:t>Odborná poradna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1" t="33694" r="46588" b="62943"/>
          <a:stretch/>
        </p:blipFill>
        <p:spPr>
          <a:xfrm>
            <a:off x="5500691" y="1944131"/>
            <a:ext cx="3577406" cy="65902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1187356" y="2342252"/>
            <a:ext cx="9332733" cy="1384995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Dostali jste se do situace, se kterou si nevíte rady?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Potřebujete se ujistit, že vaše řešení je správné?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Nenašli jste dostatečnou odpověď  v Řízení školy online?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382917" y="706519"/>
            <a:ext cx="4809083" cy="784830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500" b="1" dirty="0">
                <a:solidFill>
                  <a:srgbClr val="1B5F9C"/>
                </a:solidFill>
              </a:rPr>
              <a:t>www.rizeniskoly.cz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252676" y="4981930"/>
            <a:ext cx="9526137" cy="1169551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L="457200" indent="-457200">
              <a:buFont typeface="Arial" panose="020B0604020202020204" pitchFamily="34" charset="0"/>
              <a:buChar char="•"/>
              <a:defRPr sz="2800"/>
            </a:lvl1pPr>
          </a:lstStyle>
          <a:p>
            <a:r>
              <a:rPr lang="cs-CZ" b="1" dirty="0"/>
              <a:t>Neváhejte a napište nám</a:t>
            </a:r>
            <a:r>
              <a:rPr lang="cs-CZ" dirty="0"/>
              <a:t>! Zajistíme fundovanou odpověď díky našemu týmu odborníků.</a:t>
            </a:r>
          </a:p>
        </p:txBody>
      </p:sp>
    </p:spTree>
    <p:extLst>
      <p:ext uri="{BB962C8B-B14F-4D97-AF65-F5344CB8AC3E}">
        <p14:creationId xmlns:p14="http://schemas.microsoft.com/office/powerpoint/2010/main" val="20995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0961" y="739599"/>
            <a:ext cx="91403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/>
              <a:t>Online archivy časopisů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1" t="33694" r="46588" b="62943"/>
          <a:stretch/>
        </p:blipFill>
        <p:spPr>
          <a:xfrm>
            <a:off x="5500691" y="1944131"/>
            <a:ext cx="3577406" cy="65902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5990808" y="2156172"/>
            <a:ext cx="5962295" cy="4493538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b="1" dirty="0"/>
              <a:t>Řízení školy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500" dirty="0"/>
              <a:t>Speciál pro MŠ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500" dirty="0"/>
              <a:t>Speciál pro střední školy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500" dirty="0"/>
              <a:t>Speciál pro ZUŠ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500" dirty="0"/>
              <a:t>Speciál pro školní družiny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500" dirty="0"/>
              <a:t>Speciál pro školní jídelny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b="1" dirty="0"/>
              <a:t>Školní poradenství v praxi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b="1" dirty="0"/>
              <a:t>Učitelský měsíčník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b="1" dirty="0"/>
              <a:t>Online archiv </a:t>
            </a:r>
            <a:r>
              <a:rPr lang="cs-CZ" sz="2400" dirty="0"/>
              <a:t>–</a:t>
            </a:r>
            <a:r>
              <a:rPr lang="cs-CZ" sz="2500" dirty="0"/>
              <a:t> ke každému předplatnému tištěného časopisu zdarma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382917" y="706519"/>
            <a:ext cx="4809083" cy="784830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500" b="1" dirty="0">
                <a:solidFill>
                  <a:srgbClr val="1B5F9C"/>
                </a:solidFill>
              </a:rPr>
              <a:t>www.rizeniskoly.cz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7AB5BF-6121-4C8D-B23B-611564249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69" y="2211214"/>
            <a:ext cx="4416375" cy="3960000"/>
          </a:xfrm>
          <a:prstGeom prst="rect">
            <a:avLst/>
          </a:prstGeom>
          <a:ln w="15875">
            <a:solidFill>
              <a:srgbClr val="0B6FAD"/>
            </a:solidFill>
          </a:ln>
        </p:spPr>
      </p:pic>
    </p:spTree>
    <p:extLst>
      <p:ext uri="{BB962C8B-B14F-4D97-AF65-F5344CB8AC3E}">
        <p14:creationId xmlns:p14="http://schemas.microsoft.com/office/powerpoint/2010/main" val="1889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0961" y="739599"/>
            <a:ext cx="91403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500" b="1" dirty="0"/>
              <a:t>Tištěné časopisy redakce Řízení školy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1" t="33694" r="46588" b="62943"/>
          <a:stretch/>
        </p:blipFill>
        <p:spPr>
          <a:xfrm>
            <a:off x="5500691" y="1944131"/>
            <a:ext cx="3577406" cy="659026"/>
          </a:xfrm>
          <a:prstGeom prst="rect">
            <a:avLst/>
          </a:prstGeom>
        </p:spPr>
      </p:pic>
      <p:pic>
        <p:nvPicPr>
          <p:cNvPr id="15" name="Picture 2" descr="Učitelský měsíčník">
            <a:extLst>
              <a:ext uri="{FF2B5EF4-FFF2-40B4-BE49-F238E27FC236}">
                <a16:creationId xmlns:a16="http://schemas.microsoft.com/office/drawing/2014/main" id="{AB0D92FE-B85C-4DE7-BE8B-38FAA4522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692" y="2929995"/>
            <a:ext cx="17808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 descr="Obsah obrázku kniha, text&#10;&#10;Popis byl vytvořen automaticky">
            <a:extLst>
              <a:ext uri="{FF2B5EF4-FFF2-40B4-BE49-F238E27FC236}">
                <a16:creationId xmlns:a16="http://schemas.microsoft.com/office/drawing/2014/main" id="{B3EA48B2-576B-4789-AC9B-BC3E48304A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7" y="1524429"/>
            <a:ext cx="1779646" cy="2520000"/>
          </a:xfrm>
          <a:prstGeom prst="rect">
            <a:avLst/>
          </a:prstGeom>
        </p:spPr>
      </p:pic>
      <p:pic>
        <p:nvPicPr>
          <p:cNvPr id="20" name="Obrázek 19" descr="Obsah obrázku podepsat, fotka, stůl, vsedě&#10;&#10;Popis byl vytvořen automaticky">
            <a:extLst>
              <a:ext uri="{FF2B5EF4-FFF2-40B4-BE49-F238E27FC236}">
                <a16:creationId xmlns:a16="http://schemas.microsoft.com/office/drawing/2014/main" id="{F8B032CB-F3FA-475F-8DBE-DADE2A4180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1" y="1944131"/>
            <a:ext cx="1783600" cy="2520000"/>
          </a:xfrm>
          <a:prstGeom prst="rect">
            <a:avLst/>
          </a:prstGeom>
        </p:spPr>
      </p:pic>
      <p:pic>
        <p:nvPicPr>
          <p:cNvPr id="21" name="Obrázek 20" descr="Obsah obrázku tráva, text, podepsat&#10;&#10;Popis byl vytvořen automaticky">
            <a:extLst>
              <a:ext uri="{FF2B5EF4-FFF2-40B4-BE49-F238E27FC236}">
                <a16:creationId xmlns:a16="http://schemas.microsoft.com/office/drawing/2014/main" id="{F81AA348-21F1-4DB5-8CD1-DB2BC40AB5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23" y="3917845"/>
            <a:ext cx="1779978" cy="2520000"/>
          </a:xfrm>
          <a:prstGeom prst="rect">
            <a:avLst/>
          </a:prstGeom>
        </p:spPr>
      </p:pic>
      <p:pic>
        <p:nvPicPr>
          <p:cNvPr id="18" name="Obrázek 17" descr="Obsah obrázku text, kniha&#10;&#10;Popis byl vytvořen automaticky">
            <a:extLst>
              <a:ext uri="{FF2B5EF4-FFF2-40B4-BE49-F238E27FC236}">
                <a16:creationId xmlns:a16="http://schemas.microsoft.com/office/drawing/2014/main" id="{9DDC6665-68EE-40F1-B5AD-8858BD5F65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75" y="3928005"/>
            <a:ext cx="1780761" cy="2520000"/>
          </a:xfrm>
          <a:prstGeom prst="rect">
            <a:avLst/>
          </a:prstGeom>
        </p:spPr>
      </p:pic>
      <p:pic>
        <p:nvPicPr>
          <p:cNvPr id="4" name="Obrázek 3" descr="Obsah obrázku vsedě, osoba, vpředu, držení&#10;&#10;Popis byl vytvořen automaticky">
            <a:extLst>
              <a:ext uri="{FF2B5EF4-FFF2-40B4-BE49-F238E27FC236}">
                <a16:creationId xmlns:a16="http://schemas.microsoft.com/office/drawing/2014/main" id="{3ACC9528-770D-438B-9F1D-B52B95BE3B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56" y="1524429"/>
            <a:ext cx="1785584" cy="25200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0865D9A-D9E8-4379-8CBF-55DF282669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0" y="1944131"/>
            <a:ext cx="1760356" cy="2520000"/>
          </a:xfrm>
          <a:prstGeom prst="rect">
            <a:avLst/>
          </a:prstGeom>
        </p:spPr>
      </p:pic>
      <p:pic>
        <p:nvPicPr>
          <p:cNvPr id="19" name="Obrázek 18" descr="Obsah obrázku stůl, vsedě, různé, zelená&#10;&#10;Popis byl vytvořen automaticky">
            <a:extLst>
              <a:ext uri="{FF2B5EF4-FFF2-40B4-BE49-F238E27FC236}">
                <a16:creationId xmlns:a16="http://schemas.microsoft.com/office/drawing/2014/main" id="{99B9067F-59BE-4B2F-AC9E-39DA10279C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27" y="3928005"/>
            <a:ext cx="178076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8" b="8493"/>
          <a:stretch/>
        </p:blipFill>
        <p:spPr>
          <a:xfrm>
            <a:off x="0" y="0"/>
            <a:ext cx="12192000" cy="69035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296517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500" b="1" dirty="0"/>
              <a:t>Knihy redakce Řízení školy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2" t="24964" r="26044" b="71821"/>
          <a:stretch/>
        </p:blipFill>
        <p:spPr>
          <a:xfrm>
            <a:off x="5335537" y="1228280"/>
            <a:ext cx="3720230" cy="1133376"/>
          </a:xfrm>
          <a:prstGeom prst="rect">
            <a:avLst/>
          </a:prstGeom>
        </p:spPr>
      </p:pic>
      <p:pic>
        <p:nvPicPr>
          <p:cNvPr id="21" name="Picture 2" descr="Úspěch pro každého žáka">
            <a:extLst>
              <a:ext uri="{FF2B5EF4-FFF2-40B4-BE49-F238E27FC236}">
                <a16:creationId xmlns:a16="http://schemas.microsoft.com/office/drawing/2014/main" id="{EE2E6FAE-331E-4B04-9EB3-6809BEDB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7" y="1720813"/>
            <a:ext cx="1200000" cy="18000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Jazykové hry pro malé školáky">
            <a:extLst>
              <a:ext uri="{FF2B5EF4-FFF2-40B4-BE49-F238E27FC236}">
                <a16:creationId xmlns:a16="http://schemas.microsoft.com/office/drawing/2014/main" id="{35B61931-1532-4E7C-B5B0-5CAB8962C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943">
            <a:off x="5505815" y="1720813"/>
            <a:ext cx="1750354" cy="2500506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Není čert jako čert">
            <a:extLst>
              <a:ext uri="{FF2B5EF4-FFF2-40B4-BE49-F238E27FC236}">
                <a16:creationId xmlns:a16="http://schemas.microsoft.com/office/drawing/2014/main" id="{9C3987CC-1EBB-4E4D-B00C-BA11CB14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085">
            <a:off x="2951677" y="2282872"/>
            <a:ext cx="1268571" cy="18000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Učitelské sbory základních škol a jejich sociální klima. Vícepřípadová studie učitelských sborů">
            <a:extLst>
              <a:ext uri="{FF2B5EF4-FFF2-40B4-BE49-F238E27FC236}">
                <a16:creationId xmlns:a16="http://schemas.microsoft.com/office/drawing/2014/main" id="{9E998DA1-DDF2-4E76-AFB6-190376B6A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34" y="1655270"/>
            <a:ext cx="1260000" cy="18000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Zápisník učitele 2020/2021 formát A4">
            <a:extLst>
              <a:ext uri="{FF2B5EF4-FFF2-40B4-BE49-F238E27FC236}">
                <a16:creationId xmlns:a16="http://schemas.microsoft.com/office/drawing/2014/main" id="{35A486D6-BAF6-4ADB-928A-0178FCE11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9916">
            <a:off x="1242660" y="4071316"/>
            <a:ext cx="1268571" cy="18000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Základní vzdělávání prakticky">
            <a:extLst>
              <a:ext uri="{FF2B5EF4-FFF2-40B4-BE49-F238E27FC236}">
                <a16:creationId xmlns:a16="http://schemas.microsoft.com/office/drawing/2014/main" id="{E5465604-9930-47D9-BB5D-D75A3EDA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394">
            <a:off x="4571006" y="4322451"/>
            <a:ext cx="1208571" cy="18000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Výchovné poradenství - 3. přepracované vydání">
            <a:extLst>
              <a:ext uri="{FF2B5EF4-FFF2-40B4-BE49-F238E27FC236}">
                <a16:creationId xmlns:a16="http://schemas.microsoft.com/office/drawing/2014/main" id="{EFF22B6A-21AC-4AB7-9D23-BE474184C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014">
            <a:off x="7243643" y="4211993"/>
            <a:ext cx="1208571" cy="18000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Škola pro děti">
            <a:extLst>
              <a:ext uri="{FF2B5EF4-FFF2-40B4-BE49-F238E27FC236}">
                <a16:creationId xmlns:a16="http://schemas.microsoft.com/office/drawing/2014/main" id="{56E5067B-86BD-484C-9C04-7C9B3E136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4002">
            <a:off x="9544595" y="4095404"/>
            <a:ext cx="1208571" cy="18000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Kariérové poradenství na každý pád">
            <a:extLst>
              <a:ext uri="{FF2B5EF4-FFF2-40B4-BE49-F238E27FC236}">
                <a16:creationId xmlns:a16="http://schemas.microsoft.com/office/drawing/2014/main" id="{99FACFBC-0D61-4BB5-B417-C53F28C0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63">
            <a:off x="10253405" y="1721815"/>
            <a:ext cx="1208571" cy="18000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8" b="8493"/>
          <a:stretch/>
        </p:blipFill>
        <p:spPr>
          <a:xfrm>
            <a:off x="-7089" y="-22775"/>
            <a:ext cx="12192000" cy="69035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5" t="19530" r="26139" b="72190"/>
          <a:stretch/>
        </p:blipFill>
        <p:spPr>
          <a:xfrm>
            <a:off x="5418161" y="1351451"/>
            <a:ext cx="3698544" cy="929836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17A409C8-8BD4-41CF-BAB5-E82FD3F6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sBORROWna</a:t>
            </a:r>
            <a:r>
              <a:rPr lang="cs-CZ" b="1" dirty="0"/>
              <a:t> - </a:t>
            </a:r>
            <a:r>
              <a:rPr lang="cs-CZ" dirty="0"/>
              <a:t>online knihovna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AACBBBC1-B6BC-402F-8C78-F7274DC56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88584"/>
            <a:ext cx="10253870" cy="266760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endParaRPr lang="cs-CZ" sz="2900" dirty="0"/>
          </a:p>
          <a:p>
            <a:pPr algn="just"/>
            <a:r>
              <a:rPr lang="cs-CZ" sz="2700" dirty="0"/>
              <a:t>Dostupná v aplikaci pro čtení odborných e-knih – </a:t>
            </a:r>
            <a:r>
              <a:rPr lang="cs-CZ" sz="2700" dirty="0" err="1"/>
              <a:t>Smarteca</a:t>
            </a:r>
            <a:endParaRPr lang="cs-CZ" sz="2700" dirty="0"/>
          </a:p>
          <a:p>
            <a:pPr algn="just"/>
            <a:r>
              <a:rPr lang="cs-CZ" sz="2700" dirty="0"/>
              <a:t>Ideální pro školní psychology, výchovné poradce, metodiky prevence a učitele.</a:t>
            </a:r>
          </a:p>
          <a:p>
            <a:pPr algn="just"/>
            <a:r>
              <a:rPr lang="cs-CZ" sz="2700" dirty="0"/>
              <a:t>Půjčíte si </a:t>
            </a:r>
            <a:r>
              <a:rPr lang="cs-CZ" sz="2700" b="1" dirty="0"/>
              <a:t>balíček elektronických knih</a:t>
            </a:r>
            <a:r>
              <a:rPr lang="cs-CZ" sz="2700" dirty="0"/>
              <a:t> na celý rok. </a:t>
            </a:r>
          </a:p>
          <a:p>
            <a:pPr lvl="0" algn="just"/>
            <a:r>
              <a:rPr lang="cs-CZ" sz="2700" dirty="0"/>
              <a:t>Balíček obsahuje 13 publikací.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15" y="344734"/>
            <a:ext cx="2607294" cy="15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7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43" y="2979079"/>
            <a:ext cx="5028547" cy="11818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12654" r="1682" b="55906"/>
          <a:stretch/>
        </p:blipFill>
        <p:spPr>
          <a:xfrm>
            <a:off x="0" y="0"/>
            <a:ext cx="7290487" cy="23327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462193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Když si musíte být jistí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0" y="5729270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dirty="0"/>
              <a:t>Wolters Kluwer je jedním z předních světových vydavatelů </a:t>
            </a:r>
            <a:br>
              <a:rPr lang="cs-CZ" sz="2500" dirty="0"/>
            </a:br>
            <a:r>
              <a:rPr lang="cs-CZ" sz="2500" dirty="0"/>
              <a:t>a poskytovatelů informačních produktů a služeb. </a:t>
            </a:r>
            <a:endParaRPr lang="cs-CZ" sz="2500" b="1" dirty="0"/>
          </a:p>
        </p:txBody>
      </p:sp>
      <p:pic>
        <p:nvPicPr>
          <p:cNvPr id="13" name="Obrázek 1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9" t="12654" r="1682" b="55906"/>
          <a:stretch/>
        </p:blipFill>
        <p:spPr>
          <a:xfrm flipH="1">
            <a:off x="7290487" y="-52"/>
            <a:ext cx="4879517" cy="23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1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" b="26587"/>
          <a:stretch/>
        </p:blipFill>
        <p:spPr>
          <a:xfrm>
            <a:off x="0" y="0"/>
            <a:ext cx="12192001" cy="68916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201925" y="5554610"/>
            <a:ext cx="6120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/>
              <a:t>www.edujob.cz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9" t="61606" r="11611" b="30984"/>
          <a:stretch/>
        </p:blipFill>
        <p:spPr>
          <a:xfrm>
            <a:off x="5607586" y="6523504"/>
            <a:ext cx="5475384" cy="36812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2CA27CF-7525-4EE8-B282-BD74999CB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257" y="359785"/>
            <a:ext cx="6835336" cy="53710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5A1F25-D5EF-4795-9077-E35196F40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65" y="1645648"/>
            <a:ext cx="5468700" cy="47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" b="26587"/>
          <a:stretch/>
        </p:blipFill>
        <p:spPr>
          <a:xfrm>
            <a:off x="0" y="0"/>
            <a:ext cx="12192001" cy="68916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201925" y="5554610"/>
            <a:ext cx="6120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/>
              <a:t>www.edujob.cz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9" t="61606" r="11611" b="30984"/>
          <a:stretch/>
        </p:blipFill>
        <p:spPr>
          <a:xfrm>
            <a:off x="5607586" y="6523504"/>
            <a:ext cx="5475384" cy="36812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7307" y="1213153"/>
            <a:ext cx="10897386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dirty="0"/>
              <a:t>Zohledňuje zákon o pedagogických pracovnících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dirty="0"/>
              <a:t>Dává školám i učitelům možnost vyjádřit svá specifika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b="1" dirty="0"/>
              <a:t>Hledáte práci?</a:t>
            </a:r>
            <a:r>
              <a:rPr lang="cs-CZ" sz="3000" dirty="0"/>
              <a:t>  Inzerát si můžete vložit zdarma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b="1" dirty="0"/>
              <a:t>Hledáte zaměstnance?  </a:t>
            </a:r>
            <a:r>
              <a:rPr lang="cs-CZ" sz="3000" dirty="0"/>
              <a:t>Inzerát můžete vložit již od 900 Kč / 60 dní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8842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08"/>
          <a:stretch/>
        </p:blipFill>
        <p:spPr>
          <a:xfrm>
            <a:off x="0" y="0"/>
            <a:ext cx="6291502" cy="1734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74708"/>
          <a:stretch/>
        </p:blipFill>
        <p:spPr>
          <a:xfrm flipH="1">
            <a:off x="6291502" y="-22228"/>
            <a:ext cx="5887929" cy="17567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21238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DVPP                            www.dvpp.info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5130CA9-64B6-4358-A34E-3BB89B3A3AE6}"/>
              </a:ext>
            </a:extLst>
          </p:cNvPr>
          <p:cNvSpPr txBox="1"/>
          <p:nvPr/>
        </p:nvSpPr>
        <p:spPr>
          <a:xfrm>
            <a:off x="5779885" y="3838205"/>
            <a:ext cx="602311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500" b="1" dirty="0"/>
              <a:t>Ucelená nabídka školení akreditovaných MŠMT </a:t>
            </a:r>
            <a:r>
              <a:rPr lang="cs-CZ" sz="3500" dirty="0"/>
              <a:t>v systému DVPP.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7143E87-494A-4958-B264-717D5A4FC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05" y="2892285"/>
            <a:ext cx="4469686" cy="3600000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7106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" b="26587"/>
          <a:stretch/>
        </p:blipFill>
        <p:spPr>
          <a:xfrm>
            <a:off x="0" y="0"/>
            <a:ext cx="12192001" cy="68916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678143" y="5634509"/>
            <a:ext cx="6120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/>
              <a:t>www.rodicevitani.cz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9" t="61606" r="11611" b="30984"/>
          <a:stretch/>
        </p:blipFill>
        <p:spPr>
          <a:xfrm>
            <a:off x="5607586" y="6523504"/>
            <a:ext cx="5475384" cy="36812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196F60A-9048-4A2F-B87C-67D29E658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61" y="594114"/>
            <a:ext cx="8270826" cy="432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4C802CB-50D8-4FDF-8050-A008590C5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740" y="594114"/>
            <a:ext cx="2568163" cy="28348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A78440-589D-4663-8BEE-BA27076DE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973" y="3629560"/>
            <a:ext cx="420769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6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F1D4D-7EF1-4D01-9D23-7E65F1FA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6CDB243-1539-45B9-B81F-72F880D4C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2" y="-3175"/>
            <a:ext cx="12239978" cy="6908269"/>
          </a:xfr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DE693B57-761A-45C7-8D54-B89F44515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57475"/>
            <a:ext cx="2743200" cy="1543050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0417C08C-54F5-40F2-AB4A-9A5A4375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57475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26" y="4913779"/>
            <a:ext cx="5028547" cy="11818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12654" r="1682" b="55906"/>
          <a:stretch/>
        </p:blipFill>
        <p:spPr>
          <a:xfrm>
            <a:off x="0" y="0"/>
            <a:ext cx="7290487" cy="23327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3516" y="609562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Když si musíte být jistí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516" y="2740168"/>
            <a:ext cx="12192000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500" b="1" dirty="0"/>
              <a:t>V případě jakýchkoliv dotazů </a:t>
            </a:r>
          </a:p>
          <a:p>
            <a:pPr algn="ctr"/>
            <a:r>
              <a:rPr lang="cs-CZ" sz="2500" dirty="0"/>
              <a:t>nás neváhejte kontaktovat: </a:t>
            </a:r>
          </a:p>
          <a:p>
            <a:pPr algn="ctr"/>
            <a:endParaRPr lang="cs-CZ" sz="2500" b="1" dirty="0"/>
          </a:p>
          <a:p>
            <a:pPr algn="ctr"/>
            <a:r>
              <a:rPr lang="cs-CZ" sz="3000" b="1"/>
              <a:t>Nadezda.eretova@wolterskluwer.com</a:t>
            </a:r>
            <a:endParaRPr lang="cs-CZ" sz="3000" b="1">
              <a:cs typeface="Calibri"/>
            </a:endParaRPr>
          </a:p>
        </p:txBody>
      </p:sp>
      <p:pic>
        <p:nvPicPr>
          <p:cNvPr id="13" name="Obrázek 1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9" t="12654" r="1682" b="55906"/>
          <a:stretch/>
        </p:blipFill>
        <p:spPr>
          <a:xfrm flipH="1">
            <a:off x="7290487" y="-52"/>
            <a:ext cx="4879517" cy="23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069" y="2104204"/>
            <a:ext cx="2512752" cy="200065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12654" r="1682" b="72106"/>
          <a:stretch/>
        </p:blipFill>
        <p:spPr>
          <a:xfrm>
            <a:off x="0" y="1"/>
            <a:ext cx="12192000" cy="189094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E77165A-8288-4BEA-AA13-28F2209E4FC5}"/>
              </a:ext>
            </a:extLst>
          </p:cNvPr>
          <p:cNvSpPr txBox="1"/>
          <p:nvPr/>
        </p:nvSpPr>
        <p:spPr>
          <a:xfrm>
            <a:off x="269668" y="1904204"/>
            <a:ext cx="79698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/>
              <a:t>Nabídka redakce Řízení školy je určena </a:t>
            </a:r>
            <a:r>
              <a:rPr lang="cs-CZ" sz="3000" b="1" dirty="0"/>
              <a:t>managementu škol a školských zařízení</a:t>
            </a:r>
            <a:r>
              <a:rPr lang="cs-CZ" sz="3000" dirty="0"/>
              <a:t>, </a:t>
            </a:r>
            <a:r>
              <a:rPr lang="cs-CZ" sz="3000" b="1" dirty="0"/>
              <a:t>zřizovatelům</a:t>
            </a:r>
            <a:r>
              <a:rPr lang="cs-CZ" sz="3000" dirty="0"/>
              <a:t>, výchovným poradcům, metodikům prevence, pedagogům a v neposlední řadě rodičům žáků.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0B1FE3-940E-44E3-B5A9-3F8383AFD126}"/>
              </a:ext>
            </a:extLst>
          </p:cNvPr>
          <p:cNvSpPr txBox="1"/>
          <p:nvPr/>
        </p:nvSpPr>
        <p:spPr>
          <a:xfrm>
            <a:off x="1426392" y="4967056"/>
            <a:ext cx="9339216" cy="124649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b="1" dirty="0"/>
              <a:t>Webová aplikace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dirty="0"/>
              <a:t>Online archiv časopisů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b="1" dirty="0"/>
              <a:t>Časopisy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dirty="0"/>
              <a:t>Online knihovna – </a:t>
            </a:r>
            <a:r>
              <a:rPr lang="cs-CZ" sz="2500" dirty="0" err="1"/>
              <a:t>sBORROWna</a:t>
            </a:r>
            <a:endParaRPr lang="cs-CZ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b="1" dirty="0"/>
              <a:t>Knižní publikace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500" dirty="0"/>
              <a:t>Konference</a:t>
            </a:r>
          </a:p>
        </p:txBody>
      </p:sp>
    </p:spTree>
    <p:extLst>
      <p:ext uri="{BB962C8B-B14F-4D97-AF65-F5344CB8AC3E}">
        <p14:creationId xmlns:p14="http://schemas.microsoft.com/office/powerpoint/2010/main" val="42401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08"/>
          <a:stretch/>
        </p:blipFill>
        <p:spPr>
          <a:xfrm>
            <a:off x="0" y="0"/>
            <a:ext cx="6291502" cy="1734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74708"/>
          <a:stretch/>
        </p:blipFill>
        <p:spPr>
          <a:xfrm flipH="1">
            <a:off x="6291502" y="-22228"/>
            <a:ext cx="5887929" cy="175676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21238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Řízení školy online                            www.rizeniskoly.cz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20638" t="9978" r="21273" b="8945"/>
          <a:stretch/>
        </p:blipFill>
        <p:spPr>
          <a:xfrm>
            <a:off x="692739" y="3159455"/>
            <a:ext cx="3924512" cy="3081087"/>
          </a:xfrm>
          <a:prstGeom prst="rect">
            <a:avLst/>
          </a:prstGeom>
          <a:ln w="9525">
            <a:solidFill>
              <a:srgbClr val="17499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5049865" y="3499671"/>
            <a:ext cx="6457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dirty="0"/>
              <a:t>Vše pro řízení, vedení a provoz školy (i školských zařízení) na jednom místě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dirty="0"/>
              <a:t>Webová aplikace</a:t>
            </a:r>
          </a:p>
        </p:txBody>
      </p:sp>
    </p:spTree>
    <p:extLst>
      <p:ext uri="{BB962C8B-B14F-4D97-AF65-F5344CB8AC3E}">
        <p14:creationId xmlns:p14="http://schemas.microsoft.com/office/powerpoint/2010/main" val="42258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7749"/>
          <a:stretch/>
        </p:blipFill>
        <p:spPr>
          <a:xfrm>
            <a:off x="0" y="0"/>
            <a:ext cx="12192001" cy="68137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t="38830" r="30237" b="49984"/>
          <a:stretch/>
        </p:blipFill>
        <p:spPr>
          <a:xfrm>
            <a:off x="4580237" y="3303181"/>
            <a:ext cx="3748217" cy="116172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1297657"/>
            <a:ext cx="12192000" cy="4016484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000" dirty="0"/>
              <a:t>Zkušební přístup 30 dnů zdarma a bez závazků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sz="30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sz="3000" dirty="0"/>
          </a:p>
          <a:p>
            <a:pPr algn="ctr"/>
            <a:r>
              <a:rPr lang="cs-CZ" sz="4500" b="1" dirty="0"/>
              <a:t>www.rizeniskoly.cz/registrace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sz="30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sz="3000" dirty="0"/>
          </a:p>
          <a:p>
            <a:pPr algn="ctr"/>
            <a:r>
              <a:rPr lang="cs-CZ" sz="3000" dirty="0"/>
              <a:t>Stačí vyplnit jméno, příjmení, e-mail, telefon a potvrdit ověřovací link </a:t>
            </a:r>
          </a:p>
          <a:p>
            <a:pPr algn="ctr"/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416264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7749"/>
          <a:stretch/>
        </p:blipFill>
        <p:spPr>
          <a:xfrm>
            <a:off x="0" y="0"/>
            <a:ext cx="12192001" cy="68137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t="38830" r="30237" b="49984"/>
          <a:stretch/>
        </p:blipFill>
        <p:spPr>
          <a:xfrm>
            <a:off x="4580237" y="3303181"/>
            <a:ext cx="3748217" cy="11617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F0C077-A708-4A80-BAD6-B9E2586B1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90" y="758757"/>
            <a:ext cx="4233903" cy="360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EBC1E3-06E5-42F4-A0B3-5B0264A26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201" y="1300593"/>
            <a:ext cx="4870882" cy="5166902"/>
          </a:xfrm>
          <a:prstGeom prst="rect">
            <a:avLst/>
          </a:prstGeom>
        </p:spPr>
      </p:pic>
      <p:sp>
        <p:nvSpPr>
          <p:cNvPr id="10" name="Šipka: zahnutá doleva 9">
            <a:extLst>
              <a:ext uri="{FF2B5EF4-FFF2-40B4-BE49-F238E27FC236}">
                <a16:creationId xmlns:a16="http://schemas.microsoft.com/office/drawing/2014/main" id="{90DD41EA-3FF8-46C2-B99D-92A82C276224}"/>
              </a:ext>
            </a:extLst>
          </p:cNvPr>
          <p:cNvSpPr/>
          <p:nvPr/>
        </p:nvSpPr>
        <p:spPr>
          <a:xfrm rot="17383306">
            <a:off x="4466536" y="-339057"/>
            <a:ext cx="1284051" cy="437304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08"/>
          <a:stretch/>
        </p:blipFill>
        <p:spPr>
          <a:xfrm>
            <a:off x="0" y="0"/>
            <a:ext cx="6291502" cy="1734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74708"/>
          <a:stretch/>
        </p:blipFill>
        <p:spPr>
          <a:xfrm flipH="1">
            <a:off x="6291502" y="-22228"/>
            <a:ext cx="5887929" cy="17567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20638" t="9978" r="21273" b="8945"/>
          <a:stretch/>
        </p:blipFill>
        <p:spPr>
          <a:xfrm>
            <a:off x="701554" y="3159454"/>
            <a:ext cx="3924512" cy="3081087"/>
          </a:xfrm>
          <a:prstGeom prst="rect">
            <a:avLst/>
          </a:prstGeom>
          <a:ln w="9525">
            <a:solidFill>
              <a:srgbClr val="174990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5547920" y="326883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b="1" dirty="0"/>
              <a:t>Kalendář</a:t>
            </a:r>
            <a:r>
              <a:rPr lang="cs-CZ" sz="3000" dirty="0"/>
              <a:t> povinností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b="1" dirty="0"/>
              <a:t>Legislativa</a:t>
            </a:r>
            <a:r>
              <a:rPr lang="cs-CZ" sz="3000" dirty="0"/>
              <a:t>, vysvětlení právních předpisů či vyhlášek, směrnice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b="1" dirty="0"/>
              <a:t>Rady pro řešení </a:t>
            </a:r>
            <a:r>
              <a:rPr lang="cs-CZ" sz="3000" dirty="0"/>
              <a:t>nenadálých i každodenních situací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b="1" dirty="0"/>
              <a:t>Vzory</a:t>
            </a:r>
            <a:r>
              <a:rPr lang="cs-CZ" sz="3000" dirty="0"/>
              <a:t>, formuláře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21238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Řízení školy online                            www.rizeniskoly.cz</a:t>
            </a:r>
          </a:p>
        </p:txBody>
      </p:sp>
    </p:spTree>
    <p:extLst>
      <p:ext uri="{BB962C8B-B14F-4D97-AF65-F5344CB8AC3E}">
        <p14:creationId xmlns:p14="http://schemas.microsoft.com/office/powerpoint/2010/main" val="33387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0961" y="739599"/>
            <a:ext cx="9140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0" b="1" dirty="0"/>
              <a:t>Aktuality </a:t>
            </a:r>
            <a:r>
              <a:rPr lang="cs-CZ" sz="4800" dirty="0"/>
              <a:t>–</a:t>
            </a:r>
            <a:r>
              <a:rPr lang="cs-CZ" sz="4500" b="1" dirty="0"/>
              <a:t> newsletter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1" t="33694" r="46588" b="62943"/>
          <a:stretch/>
        </p:blipFill>
        <p:spPr>
          <a:xfrm>
            <a:off x="5500691" y="1944131"/>
            <a:ext cx="3577406" cy="65902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7382917" y="706519"/>
            <a:ext cx="4809083" cy="784830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500" b="1" dirty="0">
                <a:solidFill>
                  <a:srgbClr val="1B5F9C"/>
                </a:solidFill>
              </a:rPr>
              <a:t>www.rizeniskoly.cz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1425406" y="297437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b="1" dirty="0">
                <a:solidFill>
                  <a:schemeClr val="bg1"/>
                </a:solidFill>
              </a:rPr>
              <a:t>Každý den čerstvé </a:t>
            </a:r>
            <a:r>
              <a:rPr lang="cs-CZ" sz="3000" b="1">
                <a:solidFill>
                  <a:schemeClr val="bg1"/>
                </a:solidFill>
              </a:rPr>
              <a:t>zprávy </a:t>
            </a:r>
            <a:br>
              <a:rPr lang="cs-CZ" sz="3000" b="1">
                <a:solidFill>
                  <a:schemeClr val="bg1"/>
                </a:solidFill>
              </a:rPr>
            </a:br>
            <a:r>
              <a:rPr lang="cs-CZ" sz="3000" b="1">
                <a:solidFill>
                  <a:schemeClr val="bg1"/>
                </a:solidFill>
              </a:rPr>
              <a:t>z oblasti školství</a:t>
            </a:r>
            <a:endParaRPr lang="cs-CZ" sz="3000" dirty="0">
              <a:solidFill>
                <a:schemeClr val="bg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053385" y="4453579"/>
            <a:ext cx="79331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000" b="1" dirty="0" err="1">
                <a:solidFill>
                  <a:schemeClr val="bg1"/>
                </a:solidFill>
              </a:rPr>
              <a:t>Newsletter</a:t>
            </a:r>
            <a:r>
              <a:rPr lang="cs-CZ" sz="3000" b="1" dirty="0">
                <a:solidFill>
                  <a:schemeClr val="bg1"/>
                </a:solidFill>
              </a:rPr>
              <a:t> každých 14 dní do vaší schránky</a:t>
            </a:r>
            <a:endParaRPr lang="cs-CZ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08"/>
          <a:stretch/>
        </p:blipFill>
        <p:spPr>
          <a:xfrm>
            <a:off x="0" y="0"/>
            <a:ext cx="6291502" cy="17345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b="74708"/>
          <a:stretch/>
        </p:blipFill>
        <p:spPr>
          <a:xfrm flipH="1">
            <a:off x="6291502" y="-22228"/>
            <a:ext cx="5887929" cy="17567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212382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Řízení školy online                            www.rizeniskoly.cz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B6B4925-E406-4495-8270-435211B0E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57" y="2123829"/>
            <a:ext cx="6477419" cy="4320000"/>
          </a:xfrm>
          <a:prstGeom prst="rect">
            <a:avLst/>
          </a:prstGeom>
          <a:ln w="9525">
            <a:solidFill>
              <a:srgbClr val="174990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048EC3F-C863-40F1-A8EA-D2ABAF461C70}"/>
              </a:ext>
            </a:extLst>
          </p:cNvPr>
          <p:cNvSpPr txBox="1"/>
          <p:nvPr/>
        </p:nvSpPr>
        <p:spPr>
          <a:xfrm>
            <a:off x="7273333" y="3015424"/>
            <a:ext cx="45207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b="1" dirty="0"/>
              <a:t>Pracovní situace </a:t>
            </a:r>
            <a:r>
              <a:rPr lang="cs-CZ" sz="2200" dirty="0"/>
              <a:t>– zvláštní kategorie „Mimořádná opatření“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b="1" dirty="0"/>
              <a:t>Vzory</a:t>
            </a:r>
            <a:r>
              <a:rPr lang="cs-CZ" sz="2200" dirty="0"/>
              <a:t> – vše k aktuální úpravě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b="1" dirty="0"/>
              <a:t>Kalendář </a:t>
            </a:r>
            <a:r>
              <a:rPr lang="cs-CZ" sz="2200" dirty="0"/>
              <a:t>– denně aktualizovaný dle současně vydaných právních předpisů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b="1" dirty="0"/>
              <a:t>Legislativa </a:t>
            </a:r>
            <a:r>
              <a:rPr lang="cs-CZ" sz="2200" dirty="0"/>
              <a:t>– denně aktualizovaná úplná znění všech zákonů, vyhlášek, pokynů (vztahujících se k oblasti školství)</a:t>
            </a:r>
          </a:p>
        </p:txBody>
      </p:sp>
    </p:spTree>
    <p:extLst>
      <p:ext uri="{BB962C8B-B14F-4D97-AF65-F5344CB8AC3E}">
        <p14:creationId xmlns:p14="http://schemas.microsoft.com/office/powerpoint/2010/main" val="17691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0238007123e49018fce035c093c3241 xmlns="f5dc6549-5d29-4eee-b5c0-f3a47fa13b8d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 Use</TermName>
          <TermId xmlns="http://schemas.microsoft.com/office/infopath/2007/PartnerControls">2c1e06e0-0f3e-4aeb-9abd-c60729ea4a6a</TermId>
        </TermInfo>
      </Terms>
    </h0238007123e49018fce035c093c3241>
    <_ip_UnifiedCompliancePolicyUIAction xmlns="http://schemas.microsoft.com/sharepoint/v3" xsi:nil="true"/>
    <TaxCatchAll xmlns="d42505e3-8a38-4b99-97ba-f748a860ca23">
      <Value>3</Value>
      <Value>2</Value>
      <Value>1</Value>
    </TaxCatchAll>
    <kccfa3d2751d4daba7e294617305032e xmlns="f5dc6549-5d29-4eee-b5c0-f3a47fa13b8d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e9b6ca9b-76c3-4d5f-80e2-f4d3e01d635b</TermId>
        </TermInfo>
      </Terms>
    </kccfa3d2751d4daba7e294617305032e>
    <TaxKeywordTaxHTField xmlns="d42505e3-8a38-4b99-97ba-f748a860ca23">
      <Terms xmlns="http://schemas.microsoft.com/office/infopath/2007/PartnerControls"/>
    </TaxKeywordTaxHTField>
    <_ip_UnifiedCompliancePolicyProperties xmlns="http://schemas.microsoft.com/sharepoint/v3" xsi:nil="true"/>
    <mdb063052d094595a2eb6aae8793e4df xmlns="f5dc6549-5d29-4eee-b5c0-f3a47fa13b8d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Wolters Kluwer</TermName>
          <TermId xmlns="http://schemas.microsoft.com/office/infopath/2007/PartnerControls">c6de2e8f-9998-4f1a-aad9-e3ee3092dfa8</TermId>
        </TermInfo>
      </Terms>
    </mdb063052d094595a2eb6aae8793e4df>
    <h11189b1cd6a401ba96606bc3fb2b5d7 xmlns="f5dc6549-5d29-4eee-b5c0-f3a47fa13b8d">
      <Terms xmlns="http://schemas.microsoft.com/office/infopath/2007/PartnerControls"/>
    </h11189b1cd6a401ba96606bc3fb2b5d7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K Document" ma:contentTypeID="0x01010061F225F04776D546A42FEE387B921A2F0001B42E944906A947A44FC46FD801B32B" ma:contentTypeVersion="26" ma:contentTypeDescription="Create a new document." ma:contentTypeScope="" ma:versionID="6ffcb2beb3c27ab8737ac04a7357b0ac">
  <xsd:schema xmlns:xsd="http://www.w3.org/2001/XMLSchema" xmlns:xs="http://www.w3.org/2001/XMLSchema" xmlns:p="http://schemas.microsoft.com/office/2006/metadata/properties" xmlns:ns1="http://schemas.microsoft.com/sharepoint/v3" xmlns:ns2="f5dc6549-5d29-4eee-b5c0-f3a47fa13b8d" xmlns:ns3="d42505e3-8a38-4b99-97ba-f748a860ca23" xmlns:ns4="da1f37d5-a94e-44b6-8d7e-a1c90b3dc6d2" targetNamespace="http://schemas.microsoft.com/office/2006/metadata/properties" ma:root="true" ma:fieldsID="2fe202828cbb46701738eadf1813b5e4" ns1:_="" ns2:_="" ns3:_="" ns4:_="">
    <xsd:import namespace="http://schemas.microsoft.com/sharepoint/v3"/>
    <xsd:import namespace="f5dc6549-5d29-4eee-b5c0-f3a47fa13b8d"/>
    <xsd:import namespace="d42505e3-8a38-4b99-97ba-f748a860ca23"/>
    <xsd:import namespace="da1f37d5-a94e-44b6-8d7e-a1c90b3dc6d2"/>
    <xsd:element name="properties">
      <xsd:complexType>
        <xsd:sequence>
          <xsd:element name="documentManagement">
            <xsd:complexType>
              <xsd:all>
                <xsd:element ref="ns2:mdb063052d094595a2eb6aae8793e4df" minOccurs="0"/>
                <xsd:element ref="ns3:TaxCatchAll" minOccurs="0"/>
                <xsd:element ref="ns3:TaxCatchAllLabel" minOccurs="0"/>
                <xsd:element ref="ns2:kccfa3d2751d4daba7e294617305032e" minOccurs="0"/>
                <xsd:element ref="ns2:h0238007123e49018fce035c093c3241" minOccurs="0"/>
                <xsd:element ref="ns2:h11189b1cd6a401ba96606bc3fb2b5d7" minOccurs="0"/>
                <xsd:element ref="ns3:TaxKeywordTaxHTFiel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1:_ip_UnifiedCompliancePolicyProperties" minOccurs="0"/>
                <xsd:element ref="ns1:_ip_UnifiedCompliancePolicyUIActio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c6549-5d29-4eee-b5c0-f3a47fa13b8d" elementFormDefault="qualified">
    <xsd:import namespace="http://schemas.microsoft.com/office/2006/documentManagement/types"/>
    <xsd:import namespace="http://schemas.microsoft.com/office/infopath/2007/PartnerControls"/>
    <xsd:element name="mdb063052d094595a2eb6aae8793e4df" ma:index="8" nillable="true" ma:taxonomy="true" ma:internalName="mdb063052d094595a2eb6aae8793e4df" ma:taxonomyFieldName="wkBusinessUnit" ma:displayName="Business Unit" ma:default="1;#Wolters Kluwer|c6de2e8f-9998-4f1a-aad9-e3ee3092dfa8" ma:fieldId="{6db06305-2d09-4595-a2eb-6aae8793e4df}" ma:taxonomyMulti="true" ma:sspId="2dbaa9c1-4c41-47fa-abf7-0ca4ed4052bf" ma:termSetId="f0ed9d49-3064-4b83-a2ca-bcf633699af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cfa3d2751d4daba7e294617305032e" ma:index="12" ma:taxonomy="true" ma:internalName="kccfa3d2751d4daba7e294617305032e" ma:taxonomyFieldName="wkLanguage" ma:displayName="Content Language" ma:default="3;#English|e9b6ca9b-76c3-4d5f-80e2-f4d3e01d635b" ma:fieldId="{4ccfa3d2-751d-4dab-a7e2-94617305032e}" ma:sspId="2dbaa9c1-4c41-47fa-abf7-0ca4ed4052bf" ma:termSetId="960bd174-ff2c-4e2d-911c-f053b1603d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238007123e49018fce035c093c3241" ma:index="14" ma:taxonomy="true" ma:internalName="h0238007123e49018fce035c093c3241" ma:taxonomyFieldName="wkDataClassification" ma:displayName="Data Classification" ma:default="2;#Internal Use|2c1e06e0-0f3e-4aeb-9abd-c60729ea4a6a" ma:fieldId="{10238007-123e-4901-8fce-035c093c3241}" ma:sspId="2dbaa9c1-4c41-47fa-abf7-0ca4ed4052bf" ma:termSetId="0701bfc1-cc96-475a-9ebf-7f40c530272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11189b1cd6a401ba96606bc3fb2b5d7" ma:index="16" nillable="true" ma:taxonomy="true" ma:internalName="h11189b1cd6a401ba96606bc3fb2b5d7" ma:taxonomyFieldName="wkLocation" ma:displayName="Office Location" ma:default="" ma:fieldId="{111189b1-cd6a-401b-a966-06bc3fb2b5d7}" ma:taxonomyMulti="true" ma:sspId="2dbaa9c1-4c41-47fa-abf7-0ca4ed4052bf" ma:termSetId="02f69e4b-cb12-47ba-bd6d-f6fc82e72f6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2505e3-8a38-4b99-97ba-f748a860ca23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eb5faeb4-6db3-4b22-9dd8-d4e03bfd29f5}" ma:internalName="TaxCatchAll" ma:showField="CatchAllData" ma:web="d42505e3-8a38-4b99-97ba-f748a860ca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eb5faeb4-6db3-4b22-9dd8-d4e03bfd29f5}" ma:internalName="TaxCatchAllLabel" ma:readOnly="true" ma:showField="CatchAllDataLabel" ma:web="d42505e3-8a38-4b99-97ba-f748a860ca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8" nillable="true" ma:taxonomy="true" ma:internalName="TaxKeywordTaxHTField" ma:taxonomyFieldName="TaxKeyword" ma:displayName="Enterprise Keywords" ma:fieldId="{23f27201-bee3-471e-b2e7-b64fd8b7ca38}" ma:taxonomyMulti="true" ma:sspId="2dbaa9c1-4c41-47fa-abf7-0ca4ed4052b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f37d5-a94e-44b6-8d7e-a1c90b3dc6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19EA26-2D90-4C66-BF55-F0B2B94358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7F499E-22CE-47D8-8711-3CF47D8E248D}">
  <ds:schemaRefs>
    <ds:schemaRef ds:uri="http://schemas.microsoft.com/office/2006/metadata/properties"/>
    <ds:schemaRef ds:uri="http://schemas.microsoft.com/office/infopath/2007/PartnerControls"/>
    <ds:schemaRef ds:uri="f5dc6549-5d29-4eee-b5c0-f3a47fa13b8d"/>
    <ds:schemaRef ds:uri="http://schemas.microsoft.com/sharepoint/v3"/>
    <ds:schemaRef ds:uri="d42505e3-8a38-4b99-97ba-f748a860ca23"/>
  </ds:schemaRefs>
</ds:datastoreItem>
</file>

<file path=customXml/itemProps3.xml><?xml version="1.0" encoding="utf-8"?>
<ds:datastoreItem xmlns:ds="http://schemas.openxmlformats.org/officeDocument/2006/customXml" ds:itemID="{68DD7778-BDE0-44C9-99C5-93091E469B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5dc6549-5d29-4eee-b5c0-f3a47fa13b8d"/>
    <ds:schemaRef ds:uri="d42505e3-8a38-4b99-97ba-f748a860ca23"/>
    <ds:schemaRef ds:uri="da1f37d5-a94e-44b6-8d7e-a1c90b3dc6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537</Words>
  <Application>Microsoft Office PowerPoint</Application>
  <PresentationFormat>Širokoúhlá obrazovka</PresentationFormat>
  <Paragraphs>90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sBORROWna - online knihovna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WK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Klára Stáňová</dc:creator>
  <cp:lastModifiedBy>Staňová, Klára</cp:lastModifiedBy>
  <cp:revision>121</cp:revision>
  <dcterms:created xsi:type="dcterms:W3CDTF">2019-09-26T11:53:53Z</dcterms:created>
  <dcterms:modified xsi:type="dcterms:W3CDTF">2021-03-09T15:57:32Z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0x01010061F225F04776D546A42FEE387B921A2F0001B42E944906A947A44FC46FD801B32B</vt:lpwstr>
  </property>
  <property fmtid="{D5CDD505-2E9C-101B-9397-08002B2CF9AE}" pid="3" name="wkBusinessUnit">
    <vt:lpwstr>1;#Wolters Kluwer|c6de2e8f-9998-4f1a-aad9-e3ee3092dfa8</vt:lpwstr>
  </property>
  <property fmtid="{D5CDD505-2E9C-101B-9397-08002B2CF9AE}" pid="4" name="wkLanguage">
    <vt:lpwstr>3;#English|e9b6ca9b-76c3-4d5f-80e2-f4d3e01d635b</vt:lpwstr>
  </property>
  <property fmtid="{D5CDD505-2E9C-101B-9397-08002B2CF9AE}" pid="5" name="TaxKeyword">
    <vt:lpwstr/>
  </property>
  <property fmtid="{D5CDD505-2E9C-101B-9397-08002B2CF9AE}" pid="6" name="wkLocation">
    <vt:lpwstr/>
  </property>
  <property fmtid="{D5CDD505-2E9C-101B-9397-08002B2CF9AE}" pid="7" name="wkDataClassification">
    <vt:lpwstr>2;#Internal Use|2c1e06e0-0f3e-4aeb-9abd-c60729ea4a6a</vt:lpwstr>
  </property>
</Properties>
</file>