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61" r:id="rId6"/>
    <p:sldId id="262" r:id="rId7"/>
    <p:sldId id="264" r:id="rId8"/>
    <p:sldId id="265" r:id="rId9"/>
    <p:sldId id="267" r:id="rId10"/>
    <p:sldId id="268" r:id="rId11"/>
    <p:sldId id="269" r:id="rId12"/>
    <p:sldId id="271" r:id="rId13"/>
    <p:sldId id="272" r:id="rId14"/>
    <p:sldId id="258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0D513-E1FC-4C1D-9552-414854D8E923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E88A4-D321-42DE-97CA-26243CA5BE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264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E88A4-D321-42DE-97CA-26243CA5BE2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9481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E88A4-D321-42DE-97CA-26243CA5BE2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3953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E88A4-D321-42DE-97CA-26243CA5BE2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750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7162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3563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303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922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614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3009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692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701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82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303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359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8DB4A-AE12-4136-A271-76A0C6B62A86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3D32C-D9C0-4222-AF87-84940771480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199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0297" y="1903256"/>
            <a:ext cx="9144000" cy="2459737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400" b="1" dirty="0">
                <a:latin typeface="+mn-lt"/>
                <a:ea typeface="+mn-ea"/>
                <a:cs typeface="+mn-cs"/>
              </a:rPr>
              <a:t>KA 05 Evaluace</a:t>
            </a:r>
            <a:br>
              <a:rPr lang="cs-CZ" sz="4400" b="1" dirty="0">
                <a:latin typeface="+mn-lt"/>
                <a:ea typeface="+mn-ea"/>
                <a:cs typeface="+mn-cs"/>
              </a:rPr>
            </a:br>
            <a:r>
              <a:rPr lang="cs-CZ" sz="4400" b="1" dirty="0">
                <a:latin typeface="+mn-lt"/>
                <a:ea typeface="+mn-ea"/>
                <a:cs typeface="+mn-cs"/>
              </a:rPr>
              <a:t/>
            </a:r>
            <a:br>
              <a:rPr lang="cs-CZ" sz="4400" b="1" dirty="0">
                <a:latin typeface="+mn-lt"/>
                <a:ea typeface="+mn-ea"/>
                <a:cs typeface="+mn-cs"/>
              </a:rPr>
            </a:br>
            <a:endParaRPr lang="cs-CZ" sz="44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611937" y="5420272"/>
            <a:ext cx="8613913" cy="479632"/>
          </a:xfrm>
        </p:spPr>
        <p:txBody>
          <a:bodyPr/>
          <a:lstStyle/>
          <a:p>
            <a:r>
              <a:rPr lang="cs-CZ" sz="2000" dirty="0" smtClean="0"/>
              <a:t>CZ.02.3.68/0.0/0.0/15_001/0000283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059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100" b="1" dirty="0" smtClean="0"/>
              <a:t>Jste báječní, společně to zvládneme.</a:t>
            </a:r>
            <a:endParaRPr lang="cs-CZ" sz="31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602765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lvl="0" indent="0">
              <a:buNone/>
            </a:pPr>
            <a:r>
              <a:rPr lang="cs-CZ" dirty="0" smtClean="0"/>
              <a:t>V případě potřeby konzultace kontaktujte své Centrum podpory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2004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Děkuji za pozornost</a:t>
            </a:r>
            <a:endParaRPr lang="cs-CZ" b="1" dirty="0"/>
          </a:p>
        </p:txBody>
      </p:sp>
      <p:sp>
        <p:nvSpPr>
          <p:cNvPr id="3" name="Obdélník 2"/>
          <p:cNvSpPr/>
          <p:nvPr/>
        </p:nvSpPr>
        <p:spPr>
          <a:xfrm>
            <a:off x="7947681" y="5487085"/>
            <a:ext cx="40671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dirty="0" smtClean="0"/>
              <a:t>CZ.02.3.68/0.0/0.0/15_001/0000283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43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Co nás (všechny)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47446"/>
            <a:ext cx="10515600" cy="46295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u="sng" dirty="0" smtClean="0"/>
              <a:t>Hodnotící dotazníky (po ukončení každé jednotlivé akce, automaticky generováno na mail účastníka)</a:t>
            </a:r>
            <a:r>
              <a:rPr lang="cs-CZ" sz="2400" dirty="0" smtClean="0"/>
              <a:t>: </a:t>
            </a:r>
          </a:p>
          <a:p>
            <a:pPr lvl="0"/>
            <a:r>
              <a:rPr lang="cs-CZ" sz="2200" dirty="0"/>
              <a:t>účastníky regionálních konferencí, seminářů</a:t>
            </a:r>
          </a:p>
          <a:p>
            <a:pPr lvl="0"/>
            <a:r>
              <a:rPr lang="cs-CZ" sz="2200" dirty="0"/>
              <a:t>účastníky vzdělávacích programů </a:t>
            </a:r>
          </a:p>
          <a:p>
            <a:pPr lvl="0"/>
            <a:r>
              <a:rPr lang="cs-CZ" sz="2200" dirty="0"/>
              <a:t>příjemci </a:t>
            </a:r>
            <a:r>
              <a:rPr lang="cs-CZ" sz="2200" dirty="0" err="1"/>
              <a:t>IPo</a:t>
            </a:r>
            <a:r>
              <a:rPr lang="cs-CZ" sz="2200" dirty="0"/>
              <a:t> MAP</a:t>
            </a:r>
          </a:p>
          <a:p>
            <a:pPr lvl="0"/>
            <a:r>
              <a:rPr lang="cs-CZ" sz="2200" dirty="0"/>
              <a:t>pedagogičtí pracovníci</a:t>
            </a:r>
          </a:p>
          <a:p>
            <a:pPr lvl="0"/>
            <a:r>
              <a:rPr lang="cs-CZ" sz="2200" dirty="0" smtClean="0"/>
              <a:t>uživateli </a:t>
            </a:r>
            <a:r>
              <a:rPr lang="cs-CZ" sz="2200" dirty="0"/>
              <a:t>platformy </a:t>
            </a:r>
            <a:r>
              <a:rPr lang="cs-CZ" sz="2200" dirty="0" err="1"/>
              <a:t>benchlearningu</a:t>
            </a:r>
            <a:r>
              <a:rPr lang="cs-CZ" sz="2200" dirty="0"/>
              <a:t> 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4786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Co nás (všechny)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err="1"/>
              <a:t>Fokusní</a:t>
            </a:r>
            <a:r>
              <a:rPr lang="cs-CZ" sz="2400" b="1" dirty="0"/>
              <a:t> skupiny : </a:t>
            </a:r>
          </a:p>
          <a:p>
            <a:pPr lvl="0"/>
            <a:r>
              <a:rPr lang="cs-CZ" sz="2200" dirty="0"/>
              <a:t>příjemci </a:t>
            </a:r>
            <a:r>
              <a:rPr lang="cs-CZ" sz="2200" dirty="0" err="1"/>
              <a:t>IPo</a:t>
            </a:r>
            <a:r>
              <a:rPr lang="cs-CZ" sz="2200" dirty="0"/>
              <a:t> MAP</a:t>
            </a:r>
          </a:p>
          <a:p>
            <a:r>
              <a:rPr lang="cs-CZ" sz="2200" dirty="0"/>
              <a:t>ředitelé škol zapojených do KA 2 Individuální </a:t>
            </a:r>
            <a:r>
              <a:rPr lang="cs-CZ" sz="2200" dirty="0" smtClean="0"/>
              <a:t>pomoc</a:t>
            </a:r>
          </a:p>
          <a:p>
            <a:pPr marL="0" indent="0">
              <a:buNone/>
            </a:pPr>
            <a:r>
              <a:rPr lang="cs-CZ" sz="2400" b="1" dirty="0"/>
              <a:t>Evaluační rozhovory:</a:t>
            </a:r>
          </a:p>
          <a:p>
            <a:pPr lvl="0"/>
            <a:r>
              <a:rPr lang="cs-CZ" sz="2200" dirty="0" smtClean="0"/>
              <a:t>příjemci </a:t>
            </a:r>
            <a:r>
              <a:rPr lang="cs-CZ" sz="2200" dirty="0" err="1"/>
              <a:t>IPo</a:t>
            </a:r>
            <a:r>
              <a:rPr lang="cs-CZ" sz="2200" dirty="0"/>
              <a:t> MAP</a:t>
            </a:r>
          </a:p>
          <a:p>
            <a:pPr lvl="0"/>
            <a:r>
              <a:rPr lang="cs-CZ" sz="2200" dirty="0" smtClean="0"/>
              <a:t>Ředitelé </a:t>
            </a:r>
            <a:r>
              <a:rPr lang="cs-CZ" sz="2200" dirty="0"/>
              <a:t>a širší vedení zapojených </a:t>
            </a:r>
            <a:r>
              <a:rPr lang="cs-CZ" sz="2200" dirty="0" smtClean="0"/>
              <a:t>škol</a:t>
            </a:r>
          </a:p>
          <a:p>
            <a:pPr marL="0" lvl="0" indent="0">
              <a:buNone/>
            </a:pPr>
            <a:r>
              <a:rPr lang="cs-CZ" sz="2400" b="1" dirty="0"/>
              <a:t>Externí </a:t>
            </a:r>
            <a:r>
              <a:rPr lang="cs-CZ" sz="2400" b="1" dirty="0" smtClean="0"/>
              <a:t>evaluace:</a:t>
            </a:r>
          </a:p>
          <a:p>
            <a:r>
              <a:rPr lang="cs-CZ" sz="2200" dirty="0"/>
              <a:t>b</a:t>
            </a:r>
            <a:r>
              <a:rPr lang="cs-CZ" sz="2200" dirty="0" smtClean="0"/>
              <a:t>yla </a:t>
            </a:r>
            <a:r>
              <a:rPr lang="cs-CZ" sz="2200" dirty="0"/>
              <a:t>zahájena externí </a:t>
            </a:r>
            <a:r>
              <a:rPr lang="cs-CZ" sz="2200" dirty="0" smtClean="0"/>
              <a:t>evaluace (zadavatelem je MŠMT)  </a:t>
            </a:r>
            <a:r>
              <a:rPr lang="cs-CZ" sz="2200" dirty="0"/>
              <a:t>projektu SRP firmou HOPE </a:t>
            </a:r>
            <a:r>
              <a:rPr lang="cs-CZ" sz="2200" dirty="0" err="1" smtClean="0"/>
              <a:t>Naviga</a:t>
            </a:r>
            <a:r>
              <a:rPr lang="cs-CZ" sz="2200" dirty="0" smtClean="0"/>
              <a:t> – jejich zástupci vás mohou kdykoliv kontaktovat (pravděpodobně jaro 2018)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3049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Co nás všechny čeká – nyní to důležité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br>
              <a:rPr lang="cs-CZ" dirty="0" smtClean="0">
                <a:sym typeface="Wingdings" panose="05000000000000000000" pitchFamily="2" charset="2"/>
              </a:rPr>
            </a:br>
            <a:r>
              <a:rPr lang="cs-CZ" sz="3400" b="1" dirty="0"/>
              <a:t>Profesní portfolio pedagoga/pracovníka ve vzdělávání</a:t>
            </a:r>
            <a:endParaRPr lang="cs-CZ" sz="3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20525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	</a:t>
            </a:r>
            <a:endParaRPr lang="cs-CZ" b="1" dirty="0"/>
          </a:p>
          <a:p>
            <a:pPr marL="0" indent="0">
              <a:buNone/>
            </a:pPr>
            <a:r>
              <a:rPr lang="cs-CZ" b="1" dirty="0" smtClean="0"/>
              <a:t>Proč portfolio?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sz="2600" dirty="0"/>
              <a:t>Po</a:t>
            </a:r>
            <a:r>
              <a:rPr lang="cs-CZ" sz="2600" dirty="0" smtClean="0"/>
              <a:t>vinnost </a:t>
            </a:r>
            <a:r>
              <a:rPr lang="cs-CZ" sz="2600" dirty="0"/>
              <a:t>vykazovat v rámci realizace projektů OP VVV</a:t>
            </a:r>
          </a:p>
          <a:p>
            <a:pPr marL="0" indent="0">
              <a:buNone/>
            </a:pPr>
            <a:r>
              <a:rPr lang="cs-CZ" b="1" dirty="0" smtClean="0"/>
              <a:t>Kdy se spustí?</a:t>
            </a:r>
          </a:p>
          <a:p>
            <a:pPr marL="0" indent="0">
              <a:buNone/>
            </a:pPr>
            <a:r>
              <a:rPr lang="cs-CZ" sz="2600" dirty="0"/>
              <a:t>Spuštění portfolií: </a:t>
            </a:r>
            <a:r>
              <a:rPr lang="cs-CZ" sz="2600" dirty="0" smtClean="0"/>
              <a:t>konec listopadu </a:t>
            </a:r>
            <a:r>
              <a:rPr lang="cs-CZ" sz="2600" dirty="0"/>
              <a:t>2017  spárované se systémem </a:t>
            </a:r>
            <a:r>
              <a:rPr lang="cs-CZ" sz="2600" dirty="0" smtClean="0"/>
              <a:t>pro přihlašování účastníků na vzdělávací aktivity</a:t>
            </a:r>
            <a:endParaRPr lang="cs-CZ" sz="2600" dirty="0"/>
          </a:p>
          <a:p>
            <a:pPr marL="0" indent="0">
              <a:buNone/>
            </a:pPr>
            <a:r>
              <a:rPr lang="cs-CZ" b="1" dirty="0" smtClean="0"/>
              <a:t>Kdo vyplňuje?</a:t>
            </a:r>
            <a:endParaRPr lang="cs-CZ" b="1" dirty="0"/>
          </a:p>
          <a:p>
            <a:pPr marL="0" indent="0">
              <a:buNone/>
            </a:pPr>
            <a:r>
              <a:rPr lang="cs-CZ" sz="2600" dirty="0"/>
              <a:t>Vyplňují všichni účastníci, kteří splní bagatelní podporu.</a:t>
            </a:r>
          </a:p>
          <a:p>
            <a:pPr marL="0" indent="0">
              <a:buNone/>
            </a:pPr>
            <a:r>
              <a:rPr lang="cs-CZ" sz="2900" b="1" dirty="0"/>
              <a:t>Kdy budou vyplňovat</a:t>
            </a:r>
            <a:r>
              <a:rPr lang="cs-CZ" sz="2900" b="1" dirty="0" smtClean="0"/>
              <a:t>?</a:t>
            </a:r>
            <a:endParaRPr lang="cs-CZ" sz="29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600" dirty="0"/>
              <a:t>KA01 Centra podpory: ukončené </a:t>
            </a:r>
            <a:r>
              <a:rPr lang="cs-CZ" sz="2600" dirty="0" smtClean="0"/>
              <a:t>MAP – do konce výzvy na MAP II kdykoliv; </a:t>
            </a:r>
            <a:r>
              <a:rPr lang="cs-CZ" sz="2600" dirty="0"/>
              <a:t>zbytek </a:t>
            </a:r>
            <a:r>
              <a:rPr lang="cs-CZ" sz="2600" dirty="0" smtClean="0"/>
              <a:t>15. červen</a:t>
            </a:r>
            <a:endParaRPr lang="cs-CZ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600" dirty="0"/>
              <a:t>KA02 Individuální pomoc ( 1. rok po ukončení vzdělávacího programu pro širší vedení škol – </a:t>
            </a:r>
            <a:r>
              <a:rPr lang="cs-CZ" sz="2600" dirty="0" smtClean="0"/>
              <a:t> 15. červen</a:t>
            </a:r>
            <a:r>
              <a:rPr lang="cs-CZ" sz="2600" dirty="0"/>
              <a:t>; 2. rok po ukončení intenzivní podpory – </a:t>
            </a:r>
            <a:r>
              <a:rPr lang="cs-CZ" sz="2600" dirty="0" smtClean="0"/>
              <a:t>15. červen)</a:t>
            </a:r>
            <a:endParaRPr lang="cs-CZ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600" dirty="0"/>
              <a:t>KA03 Vzdělávání: 1x za rok po ukončení vzdělávacího programu </a:t>
            </a:r>
            <a:r>
              <a:rPr lang="cs-CZ" sz="2600" dirty="0" smtClean="0"/>
              <a:t>– 15. červen</a:t>
            </a:r>
          </a:p>
          <a:p>
            <a:pPr marL="0" indent="0">
              <a:buNone/>
            </a:pPr>
            <a:r>
              <a:rPr lang="cs-CZ" sz="2600" dirty="0" smtClean="0"/>
              <a:t>Distribuce portfolia zajištěna automatickou rozesílkou na maily účastníků</a:t>
            </a:r>
            <a:endParaRPr lang="cs-CZ" sz="2600" dirty="0"/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2014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Co nás všechny čeká – nyní to důležité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br>
              <a:rPr lang="cs-CZ" dirty="0">
                <a:sym typeface="Wingdings" panose="05000000000000000000" pitchFamily="2" charset="2"/>
              </a:rPr>
            </a:br>
            <a:r>
              <a:rPr lang="cs-CZ" sz="3100" b="1" dirty="0">
                <a:sym typeface="Wingdings" panose="05000000000000000000" pitchFamily="2" charset="2"/>
              </a:rPr>
              <a:t>Profesní portfolio pedagoga/pracovníka ve vzdělávání </a:t>
            </a:r>
            <a:endParaRPr lang="cs-CZ" sz="31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	Jak to bude probíhat?</a:t>
            </a:r>
            <a:endParaRPr lang="cs-CZ" dirty="0" smtClean="0"/>
          </a:p>
          <a:p>
            <a:r>
              <a:rPr lang="cs-CZ" sz="2600" dirty="0"/>
              <a:t>Účastník obdrží automatický email generovaný Helen s odkazem na vyplnění elektronického profesního portfolia.  </a:t>
            </a:r>
          </a:p>
          <a:p>
            <a:r>
              <a:rPr lang="cs-CZ" sz="2600" dirty="0"/>
              <a:t>Účastníci se  nemusí při vyplňování portfolia registrovat/přihlašovat</a:t>
            </a:r>
          </a:p>
          <a:p>
            <a:r>
              <a:rPr lang="cs-CZ" sz="2600" dirty="0"/>
              <a:t>Účastníci vyplní reflexi v portfoliu  (každý záznam = absolvovaný VP)</a:t>
            </a:r>
          </a:p>
          <a:p>
            <a:r>
              <a:rPr lang="cs-CZ" sz="2600" dirty="0"/>
              <a:t>Po vyplnění portfolia účastník klikne na tlačítko „odeslat odpovědi“ a tím dojde k přenosu dat;  pokud účastník nevyplní otázky není  možné dotazník odeslat</a:t>
            </a:r>
          </a:p>
          <a:p>
            <a:r>
              <a:rPr lang="cs-CZ" sz="2600" dirty="0"/>
              <a:t>Pokud nevyplní do 7 dnů od odeslání emailu, obdrží další automatický email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Pokud přesto nevyplní </a:t>
            </a:r>
            <a:r>
              <a:rPr lang="cs-CZ" dirty="0"/>
              <a:t>– </a:t>
            </a:r>
            <a:r>
              <a:rPr lang="cs-CZ" dirty="0" smtClean="0"/>
              <a:t>bude kontaktován pracovníky Centra podpory!!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5" name="Šipka dolů 4"/>
          <p:cNvSpPr/>
          <p:nvPr/>
        </p:nvSpPr>
        <p:spPr>
          <a:xfrm>
            <a:off x="5409487" y="4888194"/>
            <a:ext cx="350378" cy="6152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692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Co nás všechny čeká – nyní to důležité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br>
              <a:rPr lang="cs-CZ" dirty="0">
                <a:sym typeface="Wingdings" panose="05000000000000000000" pitchFamily="2" charset="2"/>
              </a:rPr>
            </a:br>
            <a:r>
              <a:rPr lang="cs-CZ" sz="3100" b="1" dirty="0">
                <a:sym typeface="Wingdings" panose="05000000000000000000" pitchFamily="2" charset="2"/>
              </a:rPr>
              <a:t>Profesní portfolio pedagoga/pracovníka ve vzdělávání </a:t>
            </a:r>
            <a:endParaRPr lang="cs-CZ" sz="31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1" dirty="0"/>
              <a:t>Generování portfolií a uložení v </a:t>
            </a:r>
            <a:r>
              <a:rPr lang="cs-CZ" sz="2600" b="1" dirty="0" err="1"/>
              <a:t>pdf</a:t>
            </a:r>
            <a:r>
              <a:rPr lang="cs-CZ" sz="2600" b="1" dirty="0"/>
              <a:t>: </a:t>
            </a:r>
          </a:p>
          <a:p>
            <a:pPr marL="0" indent="0">
              <a:buNone/>
            </a:pPr>
            <a:r>
              <a:rPr lang="cs-CZ" sz="2400" dirty="0" smtClean="0"/>
              <a:t>Účastník </a:t>
            </a:r>
            <a:r>
              <a:rPr lang="cs-CZ" sz="2400" dirty="0"/>
              <a:t>po vyplnění </a:t>
            </a:r>
            <a:r>
              <a:rPr lang="cs-CZ" sz="2400" dirty="0" smtClean="0"/>
              <a:t>portfolia </a:t>
            </a:r>
            <a:r>
              <a:rPr lang="cs-CZ" sz="2400" dirty="0"/>
              <a:t>MUSÍ vygenerovat </a:t>
            </a:r>
            <a:r>
              <a:rPr lang="cs-CZ" sz="2400" dirty="0" smtClean="0"/>
              <a:t>a </a:t>
            </a:r>
            <a:r>
              <a:rPr lang="cs-CZ" sz="2400" dirty="0"/>
              <a:t>uložit ve formátu </a:t>
            </a:r>
            <a:r>
              <a:rPr lang="cs-CZ" sz="2400" dirty="0" err="1"/>
              <a:t>pdf</a:t>
            </a:r>
            <a:r>
              <a:rPr lang="cs-CZ" sz="2400" dirty="0" smtClean="0"/>
              <a:t>. – doklad o absolvovaných vzdělávacích program, spolu s osvědčením/ potvrzení o účasti dokladuje vzdělávání k profesnímu růstu (</a:t>
            </a:r>
            <a:r>
              <a:rPr lang="cs-CZ" sz="2400" dirty="0"/>
              <a:t>podpis není vyžadován</a:t>
            </a:r>
            <a:r>
              <a:rPr lang="cs-CZ" sz="2400" dirty="0" smtClean="0"/>
              <a:t>)</a:t>
            </a:r>
          </a:p>
          <a:p>
            <a:pPr marL="0" indent="0">
              <a:buNone/>
            </a:pPr>
            <a:r>
              <a:rPr lang="cs-CZ" sz="2400" dirty="0" smtClean="0"/>
              <a:t>Je osobním podkladem pedagoga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     </a:t>
            </a:r>
          </a:p>
          <a:p>
            <a:pPr marL="0" indent="0">
              <a:buNone/>
            </a:pPr>
            <a:endParaRPr lang="cs-CZ" b="1" dirty="0"/>
          </a:p>
          <a:p>
            <a:pPr lvl="0"/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5" name="Obrázek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540" y="3766656"/>
            <a:ext cx="3171038" cy="24103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590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Co nás všechny čeká – nyní to důležité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br>
              <a:rPr lang="cs-CZ" dirty="0">
                <a:sym typeface="Wingdings" panose="05000000000000000000" pitchFamily="2" charset="2"/>
              </a:rPr>
            </a:br>
            <a:r>
              <a:rPr lang="cs-CZ" sz="3100" b="1" u="sng" dirty="0">
                <a:sym typeface="Wingdings" panose="05000000000000000000" pitchFamily="2" charset="2"/>
              </a:rPr>
              <a:t>Reflektivní zpráva zapojené organizace</a:t>
            </a:r>
            <a:endParaRPr lang="cs-CZ" sz="3100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2400" b="1" dirty="0" smtClean="0"/>
              <a:t>Proč reflektivní zpráva?</a:t>
            </a:r>
            <a:endParaRPr lang="cs-CZ" sz="2400" b="1" dirty="0"/>
          </a:p>
          <a:p>
            <a:pPr marL="0" indent="0">
              <a:buNone/>
            </a:pPr>
            <a:r>
              <a:rPr lang="cs-CZ" dirty="0"/>
              <a:t> Povinnost vykazovat v rámci realizace projektů OP VVV</a:t>
            </a:r>
          </a:p>
          <a:p>
            <a:pPr marL="0" indent="0">
              <a:buNone/>
            </a:pPr>
            <a:r>
              <a:rPr lang="cs-CZ" sz="2400" b="1" dirty="0"/>
              <a:t>Kdy se spustí?</a:t>
            </a:r>
          </a:p>
          <a:p>
            <a:r>
              <a:rPr lang="cs-CZ" dirty="0"/>
              <a:t>Spuštění reflexí: </a:t>
            </a:r>
            <a:r>
              <a:rPr lang="cs-CZ" dirty="0" smtClean="0"/>
              <a:t>konec listopadu </a:t>
            </a:r>
            <a:r>
              <a:rPr lang="cs-CZ" dirty="0"/>
              <a:t>2017  spárované se systémem Helen</a:t>
            </a:r>
          </a:p>
          <a:p>
            <a:pPr marL="0" indent="0">
              <a:buNone/>
            </a:pPr>
            <a:r>
              <a:rPr lang="cs-CZ" sz="2400" b="1" dirty="0"/>
              <a:t>Kdo vyplňuje?</a:t>
            </a:r>
          </a:p>
          <a:p>
            <a:r>
              <a:rPr lang="cs-CZ" dirty="0"/>
              <a:t>Vyplňují všechny organizace ve chvíli, kdy všichni </a:t>
            </a:r>
            <a:r>
              <a:rPr lang="cs-CZ" dirty="0" smtClean="0"/>
              <a:t>zaměstnanci, kteří se účastnili aktivit projektu SRP: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- vyplnili </a:t>
            </a:r>
            <a:r>
              <a:rPr lang="cs-CZ" dirty="0"/>
              <a:t>profesní portfolio (tj. vyplnili odpovědi u všech </a:t>
            </a:r>
            <a:r>
              <a:rPr lang="cs-CZ" dirty="0" smtClean="0"/>
              <a:t>akcí, </a:t>
            </a:r>
            <a:r>
              <a:rPr lang="cs-CZ" dirty="0"/>
              <a:t>kterých se zúčastnili)</a:t>
            </a:r>
          </a:p>
          <a:p>
            <a:pPr marL="0" indent="0">
              <a:buNone/>
            </a:pPr>
            <a:r>
              <a:rPr lang="cs-CZ" b="1" dirty="0"/>
              <a:t>Kdy budou vyplňovat?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KA01 Centra podpory: ukončené MAP podzim 2017; zbytek průběžně po dovršení podpory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KA02 Individuální pomoc – srpen 2018;2020;2021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KA03 Vzdělávání: 1x za rok po ukončení vzdělávacího programu - červen</a:t>
            </a:r>
          </a:p>
          <a:p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b="1" dirty="0"/>
          </a:p>
          <a:p>
            <a:pPr lvl="0"/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2619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Co nás všechny čeká – nyní to důležité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br>
              <a:rPr lang="cs-CZ" dirty="0">
                <a:sym typeface="Wingdings" panose="05000000000000000000" pitchFamily="2" charset="2"/>
              </a:rPr>
            </a:br>
            <a:r>
              <a:rPr lang="cs-CZ" sz="3100" b="1" dirty="0" smtClean="0">
                <a:sym typeface="Wingdings" panose="05000000000000000000" pitchFamily="2" charset="2"/>
              </a:rPr>
              <a:t>Reflektivní zpráva zapojené organizace</a:t>
            </a:r>
            <a:endParaRPr lang="cs-CZ" sz="31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7853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/>
              <a:t>Jak to bude probíhat</a:t>
            </a:r>
            <a:r>
              <a:rPr lang="cs-CZ" sz="2400" b="1" dirty="0" smtClean="0"/>
              <a:t>? – postup obdobný jako u profesních portfolií</a:t>
            </a:r>
            <a:endParaRPr lang="cs-CZ" sz="2400" dirty="0"/>
          </a:p>
          <a:p>
            <a:r>
              <a:rPr lang="cs-CZ" sz="2400" dirty="0" smtClean="0"/>
              <a:t>Statutární zástupce organizace obdrží </a:t>
            </a:r>
            <a:r>
              <a:rPr lang="cs-CZ" sz="2400" dirty="0"/>
              <a:t>automatický email generovaný Helen s odkazem na vyplnění </a:t>
            </a:r>
            <a:r>
              <a:rPr lang="cs-CZ" sz="2400" dirty="0" smtClean="0"/>
              <a:t>elektronické verze reflektivní zprávy</a:t>
            </a:r>
            <a:endParaRPr lang="cs-CZ" sz="2400" dirty="0"/>
          </a:p>
          <a:p>
            <a:r>
              <a:rPr lang="cs-CZ" sz="2400" dirty="0" smtClean="0"/>
              <a:t>Organizace  </a:t>
            </a:r>
            <a:r>
              <a:rPr lang="cs-CZ" sz="2400" dirty="0"/>
              <a:t>se  nemusí při vyplňování portfolia registrovat/přihlašovat</a:t>
            </a:r>
          </a:p>
          <a:p>
            <a:r>
              <a:rPr lang="cs-CZ" sz="2400" dirty="0" smtClean="0"/>
              <a:t>Zástupce organizace </a:t>
            </a:r>
            <a:r>
              <a:rPr lang="cs-CZ" sz="2400" dirty="0"/>
              <a:t>vyplní reflexi </a:t>
            </a:r>
            <a:r>
              <a:rPr lang="cs-CZ" sz="2400" dirty="0" smtClean="0"/>
              <a:t>(součástí je přehled aktivit, kterých se jeho pracovníci zúčastnili v rámci projektu)</a:t>
            </a:r>
          </a:p>
          <a:p>
            <a:r>
              <a:rPr lang="cs-CZ" sz="2400" dirty="0" smtClean="0"/>
              <a:t>Po </a:t>
            </a:r>
            <a:r>
              <a:rPr lang="cs-CZ" sz="2400" dirty="0"/>
              <a:t>vyplnění portfolia účastník klikne na tlačítko „odeslat odpovědi“ a tím dojde k přenosu dat;  pokud účastník nevyplní otázky není  možné dotazník odeslat</a:t>
            </a:r>
          </a:p>
          <a:p>
            <a:r>
              <a:rPr lang="cs-CZ" sz="2400" dirty="0"/>
              <a:t>Pokud nevyplní do 7 dnů od odeslání emailu, obdrží další automatický email</a:t>
            </a:r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Pokud </a:t>
            </a:r>
            <a:r>
              <a:rPr lang="cs-CZ" sz="2400" dirty="0"/>
              <a:t>přesto nevyplní – </a:t>
            </a:r>
            <a:r>
              <a:rPr lang="cs-CZ" sz="2400" dirty="0" smtClean="0"/>
              <a:t>bude kontaktován pracovníkem Centra podpory!!</a:t>
            </a:r>
            <a:endParaRPr lang="cs-CZ" sz="2400" dirty="0"/>
          </a:p>
          <a:p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b="1" dirty="0"/>
          </a:p>
          <a:p>
            <a:pPr lvl="0"/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Šipka dolů 3"/>
          <p:cNvSpPr/>
          <p:nvPr/>
        </p:nvSpPr>
        <p:spPr>
          <a:xfrm>
            <a:off x="5315485" y="4923294"/>
            <a:ext cx="256374" cy="7605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387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Co nás všechny čeká – nyní to důležité </a:t>
            </a:r>
            <a:r>
              <a:rPr lang="cs-CZ" dirty="0">
                <a:sym typeface="Wingdings" panose="05000000000000000000" pitchFamily="2" charset="2"/>
              </a:rPr>
              <a:t/>
            </a:r>
            <a:br>
              <a:rPr lang="cs-CZ" dirty="0">
                <a:sym typeface="Wingdings" panose="05000000000000000000" pitchFamily="2" charset="2"/>
              </a:rPr>
            </a:br>
            <a:r>
              <a:rPr lang="cs-CZ" sz="3100" b="1" dirty="0" smtClean="0">
                <a:sym typeface="Wingdings" panose="05000000000000000000" pitchFamily="2" charset="2"/>
              </a:rPr>
              <a:t>Reflektivní zpráva zapojené organizace</a:t>
            </a:r>
            <a:endParaRPr lang="cs-CZ" sz="31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r>
              <a:rPr lang="cs-CZ" b="1" dirty="0" smtClean="0"/>
              <a:t>Generování </a:t>
            </a:r>
            <a:r>
              <a:rPr lang="cs-CZ" b="1" dirty="0"/>
              <a:t>reflektivních zpráv v </a:t>
            </a:r>
            <a:r>
              <a:rPr lang="cs-CZ" b="1" dirty="0" err="1"/>
              <a:t>pdf</a:t>
            </a:r>
            <a:r>
              <a:rPr lang="cs-CZ" b="1" dirty="0"/>
              <a:t>: </a:t>
            </a:r>
            <a:endParaRPr lang="cs-CZ" dirty="0"/>
          </a:p>
          <a:p>
            <a:r>
              <a:rPr lang="cs-CZ" dirty="0"/>
              <a:t>a)      </a:t>
            </a:r>
            <a:r>
              <a:rPr lang="cs-CZ" sz="2600" dirty="0" smtClean="0"/>
              <a:t> Organizace </a:t>
            </a:r>
            <a:r>
              <a:rPr lang="cs-CZ" sz="2600" dirty="0"/>
              <a:t>po vyplnění </a:t>
            </a:r>
            <a:r>
              <a:rPr lang="cs-CZ" sz="2600" dirty="0" smtClean="0"/>
              <a:t>odpovědí a jejich odeslání </a:t>
            </a:r>
            <a:r>
              <a:rPr lang="cs-CZ" sz="2600" dirty="0"/>
              <a:t>zprávu </a:t>
            </a:r>
            <a:r>
              <a:rPr lang="cs-CZ" sz="2600" dirty="0" smtClean="0"/>
              <a:t>vygenerují </a:t>
            </a:r>
            <a:r>
              <a:rPr lang="cs-CZ" sz="2600" dirty="0"/>
              <a:t>a uloží ve formátu </a:t>
            </a:r>
            <a:r>
              <a:rPr lang="cs-CZ" sz="2600" dirty="0" err="1" smtClean="0"/>
              <a:t>pdf</a:t>
            </a:r>
            <a:r>
              <a:rPr lang="cs-CZ" sz="2600" dirty="0" smtClean="0"/>
              <a:t>.</a:t>
            </a:r>
            <a:endParaRPr lang="cs-CZ" sz="2600" dirty="0"/>
          </a:p>
          <a:p>
            <a:r>
              <a:rPr lang="cs-CZ" sz="2600" dirty="0"/>
              <a:t>b)     </a:t>
            </a:r>
            <a:r>
              <a:rPr lang="cs-CZ" sz="2600" dirty="0" smtClean="0"/>
              <a:t>Zprávu si vytisknou, podepíše ji statutární zástupce organizace a archivuje – např. ve složkách projektu MAP, ve složkách s dalšími podklady k účasti v individuální pomoci, popř. ve složkách dle rozhodnutí ředitele školy</a:t>
            </a:r>
            <a:endParaRPr lang="cs-CZ" dirty="0"/>
          </a:p>
          <a:p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b="1" dirty="0"/>
          </a:p>
          <a:p>
            <a:pPr lvl="0"/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2426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8" ma:contentTypeDescription="Vytvoří nový dokument" ma:contentTypeScope="" ma:versionID="2907dbe675cf8d1db2d633933aac0479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3e87fc09c293a6c7214fe4360b181ac6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0E50AA-1E9C-4ACC-9FCA-E43B9D6FFFEB}">
  <ds:schemaRefs>
    <ds:schemaRef ds:uri="7ffaba63-cadb-4ee0-afcd-3a4a42323a6d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4ed50015-f427-4bca-b79c-7b0ef9a9fc90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60B3BC7-93B7-4BDB-8090-5A4BAD8DDF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21944C-4424-4E04-B567-03410FF428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317</Words>
  <Application>Microsoft Office PowerPoint</Application>
  <PresentationFormat>Širokoúhlá obrazovka</PresentationFormat>
  <Paragraphs>113</Paragraphs>
  <Slides>11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Motiv Office</vt:lpstr>
      <vt:lpstr>  KA 05 Evaluace  </vt:lpstr>
      <vt:lpstr>Co nás (všechny) čeká</vt:lpstr>
      <vt:lpstr>Co nás (všechny) čeká</vt:lpstr>
      <vt:lpstr>Co nás všechny čeká – nyní to důležité  Profesní portfolio pedagoga/pracovníka ve vzdělávání</vt:lpstr>
      <vt:lpstr>Co nás všechny čeká – nyní to důležité  Profesní portfolio pedagoga/pracovníka ve vzdělávání </vt:lpstr>
      <vt:lpstr>Co nás všechny čeká – nyní to důležité  Profesní portfolio pedagoga/pracovníka ve vzdělávání </vt:lpstr>
      <vt:lpstr>Co nás všechny čeká – nyní to důležité  Reflektivní zpráva zapojené organizace</vt:lpstr>
      <vt:lpstr>Co nás všechny čeká – nyní to důležité  Reflektivní zpráva zapojené organizace</vt:lpstr>
      <vt:lpstr>Co nás všechny čeká – nyní to důležité  Reflektivní zpráva zapojené organizace</vt:lpstr>
      <vt:lpstr>Jste báječní, společně to zvládneme.</vt:lpstr>
      <vt:lpstr>Děkuji za pozornost</vt:lpstr>
    </vt:vector>
  </TitlesOfParts>
  <Company>NIDV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Lehmann Jakub</dc:creator>
  <cp:lastModifiedBy>Petrás Petr</cp:lastModifiedBy>
  <cp:revision>35</cp:revision>
  <dcterms:created xsi:type="dcterms:W3CDTF">2017-07-27T07:17:50Z</dcterms:created>
  <dcterms:modified xsi:type="dcterms:W3CDTF">2017-12-04T08:57:42Z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</Properties>
</file>