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9"/>
  </p:notesMasterIdLst>
  <p:sldIdLst>
    <p:sldId id="271" r:id="rId2"/>
    <p:sldId id="256" r:id="rId3"/>
    <p:sldId id="277" r:id="rId4"/>
    <p:sldId id="263" r:id="rId5"/>
    <p:sldId id="258" r:id="rId6"/>
    <p:sldId id="265" r:id="rId7"/>
    <p:sldId id="262" r:id="rId8"/>
    <p:sldId id="278" r:id="rId9"/>
    <p:sldId id="279" r:id="rId10"/>
    <p:sldId id="280" r:id="rId11"/>
    <p:sldId id="281" r:id="rId12"/>
    <p:sldId id="259" r:id="rId13"/>
    <p:sldId id="270" r:id="rId14"/>
    <p:sldId id="282" r:id="rId15"/>
    <p:sldId id="283" r:id="rId16"/>
    <p:sldId id="284" r:id="rId17"/>
    <p:sldId id="260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an Blažek" initials="JB" lastIdx="1" clrIdx="0">
    <p:extLst>
      <p:ext uri="{19B8F6BF-5375-455C-9EA6-DF929625EA0E}">
        <p15:presenceInfo xmlns:p15="http://schemas.microsoft.com/office/powerpoint/2012/main" userId="S-1-5-21-387097070-324574795-4118201048-111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02B55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1" autoAdjust="0"/>
    <p:restoredTop sz="94660"/>
  </p:normalViewPr>
  <p:slideViewPr>
    <p:cSldViewPr snapToGrid="0">
      <p:cViewPr varScale="1">
        <p:scale>
          <a:sx n="86" d="100"/>
          <a:sy n="86" d="100"/>
        </p:scale>
        <p:origin x="47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4B222A-AD6C-403F-934C-AD5960D89C34}" type="datetimeFigureOut">
              <a:rPr lang="cs-CZ" smtClean="0"/>
              <a:t>22.04.2021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8CC859-4535-4A22-A961-12BA92C9D22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7476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celosvětová komunita žáků, učitelů a vědců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27F3F0B-189D-4490-A435-5A2398029F5B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42579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4/22/2021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4/22/2021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4/22/2021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4/22/2021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terezanet.cz/" TargetMode="External"/><Relationship Id="rId3" Type="http://schemas.openxmlformats.org/officeDocument/2006/relationships/image" Target="../media/image3.jpg"/><Relationship Id="rId7" Type="http://schemas.openxmlformats.org/officeDocument/2006/relationships/hyperlink" Target="mailto:jan.blazek@terezanet.cz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g"/><Relationship Id="rId3" Type="http://schemas.openxmlformats.org/officeDocument/2006/relationships/image" Target="../media/image7.jpg"/><Relationship Id="rId7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g"/><Relationship Id="rId5" Type="http://schemas.openxmlformats.org/officeDocument/2006/relationships/image" Target="../media/image9.jp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globe-czech.cz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hyperlink" Target="badatele.cz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badatele.cz" TargetMode="External"/><Relationship Id="rId2" Type="http://schemas.openxmlformats.org/officeDocument/2006/relationships/hyperlink" Target="globe-czech.cz" TargetMode="Externa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terezanet.cz/cz/nabidka-pro-masmap" TargetMode="External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Relationship Id="rId5" Type="http://schemas.openxmlformats.org/officeDocument/2006/relationships/hyperlink" Target="mailto:jan.blazek@terezanet.cz" TargetMode="External"/><Relationship Id="rId4" Type="http://schemas.openxmlformats.org/officeDocument/2006/relationships/image" Target="../media/image3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FA3EC9A5-E638-43AD-9F8E-25E56893F5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95463" y="63421"/>
            <a:ext cx="3581400" cy="579120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AF9DE9DC-D7CE-47B0-B851-9D94C01661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137" y="77737"/>
            <a:ext cx="1224476" cy="1129607"/>
          </a:xfrm>
          <a:prstGeom prst="rect">
            <a:avLst/>
          </a:prstGeom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DDBFE8AE-C9A9-4CE1-A7BF-D821FCB2B6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85410" y="1649959"/>
            <a:ext cx="1821180" cy="2598420"/>
          </a:xfrm>
          <a:prstGeom prst="rect">
            <a:avLst/>
          </a:prstGeom>
        </p:spPr>
      </p:pic>
      <p:pic>
        <p:nvPicPr>
          <p:cNvPr id="12" name="Obrázek 11">
            <a:extLst>
              <a:ext uri="{FF2B5EF4-FFF2-40B4-BE49-F238E27FC236}">
                <a16:creationId xmlns:a16="http://schemas.microsoft.com/office/drawing/2014/main" id="{B51D04F8-E55B-47CC-87AC-E9110FE8AD3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5137" y="5338454"/>
            <a:ext cx="3497580" cy="1379220"/>
          </a:xfrm>
          <a:prstGeom prst="rect">
            <a:avLst/>
          </a:prstGeom>
        </p:spPr>
      </p:pic>
      <p:pic>
        <p:nvPicPr>
          <p:cNvPr id="14" name="Obrázek 13">
            <a:extLst>
              <a:ext uri="{FF2B5EF4-FFF2-40B4-BE49-F238E27FC236}">
                <a16:creationId xmlns:a16="http://schemas.microsoft.com/office/drawing/2014/main" id="{2987594C-8DB3-475A-B5CA-BEFD4CFD420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46923" y="4134494"/>
            <a:ext cx="3078480" cy="2583180"/>
          </a:xfrm>
          <a:prstGeom prst="rect">
            <a:avLst/>
          </a:prstGeom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6FC3CC63-5175-42F9-8F81-229B28802BA6}"/>
              </a:ext>
            </a:extLst>
          </p:cNvPr>
          <p:cNvSpPr txBox="1"/>
          <p:nvPr/>
        </p:nvSpPr>
        <p:spPr>
          <a:xfrm>
            <a:off x="8927879" y="2210505"/>
            <a:ext cx="271656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002060"/>
                </a:solidFill>
              </a:rPr>
              <a:t>Tržiště MAP 22. 4. 2021 </a:t>
            </a:r>
          </a:p>
          <a:p>
            <a:r>
              <a:rPr lang="cs-CZ" b="1" dirty="0">
                <a:solidFill>
                  <a:srgbClr val="002060"/>
                </a:solidFill>
              </a:rPr>
              <a:t>Jan Blažek</a:t>
            </a:r>
          </a:p>
          <a:p>
            <a:r>
              <a:rPr lang="cs-CZ" dirty="0">
                <a:solidFill>
                  <a:srgbClr val="002060"/>
                </a:solidFill>
              </a:rPr>
              <a:t>Program GLOBE</a:t>
            </a:r>
            <a:br>
              <a:rPr lang="cs-CZ" dirty="0">
                <a:solidFill>
                  <a:srgbClr val="002060"/>
                </a:solidFill>
              </a:rPr>
            </a:br>
            <a:r>
              <a:rPr lang="cs-CZ" dirty="0">
                <a:solidFill>
                  <a:srgbClr val="002060"/>
                </a:solidFill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jan.blazek@terezanet.cz</a:t>
            </a:r>
            <a:endParaRPr lang="cs-CZ" dirty="0">
              <a:solidFill>
                <a:srgbClr val="002060"/>
              </a:solidFill>
            </a:endParaRPr>
          </a:p>
          <a:p>
            <a:r>
              <a:rPr lang="cs-CZ" dirty="0">
                <a:solidFill>
                  <a:srgbClr val="002060"/>
                </a:solidFill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www.terezanet.cz</a:t>
            </a:r>
            <a:r>
              <a:rPr lang="cs-CZ" dirty="0">
                <a:solidFill>
                  <a:srgbClr val="00206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540830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4476" cy="1129607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2002" y="4123336"/>
            <a:ext cx="1749626" cy="227712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1628" y="4123336"/>
            <a:ext cx="2277125" cy="2277125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2480" y="4125056"/>
            <a:ext cx="2776940" cy="2277125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753" y="4125056"/>
            <a:ext cx="2183727" cy="2277125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A4AFB6C0-2CE6-4DF2-A2F0-563E878CD7A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-3793"/>
            <a:ext cx="1821180" cy="2598420"/>
          </a:xfrm>
          <a:prstGeom prst="rect">
            <a:avLst/>
          </a:prstGeom>
        </p:spPr>
      </p:pic>
      <p:sp>
        <p:nvSpPr>
          <p:cNvPr id="13" name="TextovéPole 12">
            <a:extLst>
              <a:ext uri="{FF2B5EF4-FFF2-40B4-BE49-F238E27FC236}">
                <a16:creationId xmlns:a16="http://schemas.microsoft.com/office/drawing/2014/main" id="{6A55B621-D2DD-45F9-9706-C2BA461C0B54}"/>
              </a:ext>
            </a:extLst>
          </p:cNvPr>
          <p:cNvSpPr txBox="1"/>
          <p:nvPr/>
        </p:nvSpPr>
        <p:spPr>
          <a:xfrm>
            <a:off x="5686159" y="955182"/>
            <a:ext cx="6351765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Téměř 1000 škol z celé ČR</a:t>
            </a: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6000 učitelů</a:t>
            </a: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150 000 dětí</a:t>
            </a:r>
          </a:p>
          <a:p>
            <a:pPr marL="266700" indent="-266700">
              <a:buFont typeface="Arial" panose="020B0604020202020204" pitchFamily="34" charset="0"/>
              <a:buChar char="•"/>
            </a:pP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4 dlouhodobé vzdělávací programy s mezinárodním renomé</a:t>
            </a:r>
          </a:p>
          <a:p>
            <a:endParaRPr lang="cs-CZ" dirty="0"/>
          </a:p>
        </p:txBody>
      </p:sp>
      <p:pic>
        <p:nvPicPr>
          <p:cNvPr id="15" name="Obrázek 14">
            <a:extLst>
              <a:ext uri="{FF2B5EF4-FFF2-40B4-BE49-F238E27FC236}">
                <a16:creationId xmlns:a16="http://schemas.microsoft.com/office/drawing/2014/main" id="{BE51A721-4448-4BAB-AB1F-EDCDFE8B391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337478" y="1624614"/>
            <a:ext cx="1823939" cy="1247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8021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sah 4">
            <a:extLst>
              <a:ext uri="{FF2B5EF4-FFF2-40B4-BE49-F238E27FC236}">
                <a16:creationId xmlns:a16="http://schemas.microsoft.com/office/drawing/2014/main" id="{7EEA817A-37EB-42A7-8E01-9D8A25C2D5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49071" y="0"/>
            <a:ext cx="9696601" cy="6858000"/>
          </a:xfrm>
        </p:spPr>
      </p:pic>
    </p:spTree>
    <p:extLst>
      <p:ext uri="{BB962C8B-B14F-4D97-AF65-F5344CB8AC3E}">
        <p14:creationId xmlns:p14="http://schemas.microsoft.com/office/powerpoint/2010/main" val="2577581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AE90DC3-ECAB-4D60-8C79-10BE33A74D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4031" y="622289"/>
            <a:ext cx="9720072" cy="1360932"/>
          </a:xfrm>
        </p:spPr>
        <p:txBody>
          <a:bodyPr>
            <a:normAutofit/>
          </a:bodyPr>
          <a:lstStyle/>
          <a:p>
            <a:r>
              <a:rPr lang="cs-CZ" dirty="0"/>
              <a:t>Program GLOBE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75F041E-EC1E-4687-8DEC-FE5D7EEC18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5349" y="1834162"/>
            <a:ext cx="10515600" cy="4244985"/>
          </a:xfrm>
        </p:spPr>
        <p:txBody>
          <a:bodyPr/>
          <a:lstStyle/>
          <a:p>
            <a:pPr marL="266700" indent="-266700">
              <a:buFont typeface="Arial" panose="020B0604020202020204" pitchFamily="34" charset="0"/>
              <a:buChar char="•"/>
            </a:pPr>
            <a:r>
              <a:rPr lang="cs-CZ" sz="2400" dirty="0"/>
              <a:t>Badatelsky orientovaná výuka</a:t>
            </a:r>
          </a:p>
          <a:p>
            <a:pPr marL="266700" indent="-266700">
              <a:buFont typeface="Arial" panose="020B0604020202020204" pitchFamily="34" charset="0"/>
              <a:buChar char="•"/>
            </a:pPr>
            <a:r>
              <a:rPr lang="cs-CZ" sz="2400" dirty="0"/>
              <a:t>Měření a pozorování přírody</a:t>
            </a:r>
          </a:p>
          <a:p>
            <a:pPr marL="266700" indent="-266700">
              <a:buFont typeface="Arial" panose="020B0604020202020204" pitchFamily="34" charset="0"/>
              <a:buChar char="•"/>
            </a:pPr>
            <a:r>
              <a:rPr lang="cs-CZ" sz="2400" dirty="0"/>
              <a:t>Sdílení dat, spolupráce</a:t>
            </a:r>
          </a:p>
          <a:p>
            <a:pPr marL="266700" indent="-266700">
              <a:buFont typeface="Arial" panose="020B0604020202020204" pitchFamily="34" charset="0"/>
              <a:buChar char="•"/>
            </a:pPr>
            <a:r>
              <a:rPr lang="cs-CZ" sz="2400" dirty="0">
                <a:hlinkClick r:id="rId3" action="ppaction://hlinkfile"/>
              </a:rPr>
              <a:t>globe-czech.cz</a:t>
            </a:r>
            <a:endParaRPr lang="cs-CZ" sz="2400" dirty="0"/>
          </a:p>
          <a:p>
            <a:pPr marL="266700" indent="-266700">
              <a:buFont typeface="Arial" panose="020B0604020202020204" pitchFamily="34" charset="0"/>
              <a:buChar char="•"/>
            </a:pPr>
            <a:r>
              <a:rPr lang="cs-CZ" sz="2400" dirty="0">
                <a:hlinkClick r:id="rId4" action="ppaction://hlinkfile"/>
              </a:rPr>
              <a:t>badatele.cz</a:t>
            </a:r>
            <a:endParaRPr lang="cs-CZ" sz="2400" dirty="0"/>
          </a:p>
        </p:txBody>
      </p:sp>
      <p:pic>
        <p:nvPicPr>
          <p:cNvPr id="5" name="Zástupný symbol obrázku 5" descr="GLOBE Home Page - GLOBE.gov">
            <a:extLst>
              <a:ext uri="{FF2B5EF4-FFF2-40B4-BE49-F238E27FC236}">
                <a16:creationId xmlns:a16="http://schemas.microsoft.com/office/drawing/2014/main" id="{E054CBCB-328D-4935-813B-BF087DB13A8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884909" y="3916920"/>
            <a:ext cx="8182324" cy="2941080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64EAE9DA-DB27-4468-810E-C53E3253AEC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4582" y="305896"/>
            <a:ext cx="2029968" cy="1473009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8C31A494-8F95-4083-AD94-043810F77C56}"/>
              </a:ext>
            </a:extLst>
          </p:cNvPr>
          <p:cNvSpPr txBox="1"/>
          <p:nvPr/>
        </p:nvSpPr>
        <p:spPr>
          <a:xfrm>
            <a:off x="1004031" y="1082646"/>
            <a:ext cx="640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/>
              <a:t>Global</a:t>
            </a:r>
            <a:r>
              <a:rPr lang="cs-CZ" dirty="0"/>
              <a:t> </a:t>
            </a:r>
            <a:r>
              <a:rPr lang="cs-CZ" dirty="0" err="1"/>
              <a:t>Learning</a:t>
            </a:r>
            <a:r>
              <a:rPr lang="cs-CZ" dirty="0"/>
              <a:t> and </a:t>
            </a:r>
            <a:r>
              <a:rPr lang="cs-CZ" dirty="0" err="1"/>
              <a:t>Obseravations</a:t>
            </a:r>
            <a:r>
              <a:rPr lang="cs-CZ" dirty="0"/>
              <a:t> to Benefit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Environment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215924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716858" y="0"/>
            <a:ext cx="3475142" cy="6119709"/>
          </a:xfrm>
          <a:solidFill>
            <a:schemeClr val="accent5">
              <a:lumMod val="50000"/>
            </a:schemeClr>
          </a:solidFill>
        </p:spPr>
        <p:txBody>
          <a:bodyPr>
            <a:normAutofit/>
          </a:bodyPr>
          <a:lstStyle/>
          <a:p>
            <a:pPr algn="ctr">
              <a:lnSpc>
                <a:spcPct val="200000"/>
              </a:lnSpc>
            </a:pPr>
            <a:br>
              <a:rPr lang="cs-CZ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GLOBE ve světě</a:t>
            </a:r>
            <a:br>
              <a:rPr lang="cs-CZ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125 zemí </a:t>
            </a:r>
            <a:br>
              <a:rPr lang="cs-CZ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37 000 škol</a:t>
            </a:r>
            <a:br>
              <a:rPr lang="cs-CZ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40 000 učitelů</a:t>
            </a:r>
            <a:br>
              <a:rPr lang="cs-CZ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cs-CZ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GLOBE v ČR</a:t>
            </a:r>
            <a:br>
              <a:rPr lang="cs-CZ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120 škol</a:t>
            </a:r>
            <a:br>
              <a:rPr lang="cs-CZ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270 učitelů</a:t>
            </a:r>
            <a:br>
              <a:rPr lang="cs-CZ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3 500 Studentů</a:t>
            </a:r>
            <a:br>
              <a:rPr lang="cs-CZ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14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17 členů vědecké rady</a:t>
            </a:r>
            <a:br>
              <a:rPr lang="cs-CZ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 mentorských pedagogů</a:t>
            </a: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716858" cy="1691472"/>
          </a:xfr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91472"/>
            <a:ext cx="8716858" cy="4428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68187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0654" y="3770978"/>
            <a:ext cx="1875476" cy="222801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1705" y="3770977"/>
            <a:ext cx="2318949" cy="222801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554181" y="581891"/>
            <a:ext cx="44334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Badatelsky orientovaná výuka (BOV)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6264" y="387805"/>
            <a:ext cx="7375736" cy="3383172"/>
          </a:xfrm>
          <a:prstGeom prst="rect">
            <a:avLst/>
          </a:prstGeom>
        </p:spPr>
      </p:pic>
      <p:pic>
        <p:nvPicPr>
          <p:cNvPr id="4098" name="Picture 2" descr="https://www.voala.cz/wp-content/uploads/2015/09/BOV1_UPR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873" y="1653308"/>
            <a:ext cx="4120716" cy="3090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50175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51E2AD0C-B726-4E66-9F38-9CB8065B7D04}"/>
              </a:ext>
            </a:extLst>
          </p:cNvPr>
          <p:cNvSpPr txBox="1"/>
          <p:nvPr/>
        </p:nvSpPr>
        <p:spPr>
          <a:xfrm>
            <a:off x="1651244" y="2592278"/>
            <a:ext cx="875338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2400" dirty="0"/>
              <a:t>„Využívání badatelsky orientované výuky je pro učitele jedním z faktorů ovlivňujících jejich spokojenost s vlastní výukou přírodních věd. Badatelská výuka pomohla některým z nich otevřít se novým metodám i způsobům pedagogického myšlení a působí i jako prevence pocitu vyhoření.“</a:t>
            </a:r>
          </a:p>
          <a:p>
            <a:endParaRPr lang="cs-CZ" dirty="0"/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CC0E8551-C8FC-4AFC-808B-8EAF39876DE3}"/>
              </a:ext>
            </a:extLst>
          </p:cNvPr>
          <p:cNvSpPr txBox="1"/>
          <p:nvPr/>
        </p:nvSpPr>
        <p:spPr>
          <a:xfrm>
            <a:off x="7664391" y="4597708"/>
            <a:ext cx="309830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Činčera, J. (2018). </a:t>
            </a:r>
            <a:r>
              <a:rPr lang="cs-CZ" i="1" dirty="0"/>
              <a:t>GLOBE. Evaluační zpráva</a:t>
            </a:r>
            <a:r>
              <a:rPr lang="cs-CZ" dirty="0"/>
              <a:t>. Interní dokument. Brno: Masarykova univerzita. 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2EC7F4CE-396F-4506-96A1-C3DBBE43A9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4102" y="399495"/>
            <a:ext cx="8961020" cy="1869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24773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D398AEF4-F214-4901-9C6A-EC8451E716CF}"/>
              </a:ext>
            </a:extLst>
          </p:cNvPr>
          <p:cNvSpPr/>
          <p:nvPr/>
        </p:nvSpPr>
        <p:spPr>
          <a:xfrm>
            <a:off x="3357395" y="401849"/>
            <a:ext cx="501424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8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Jak začít?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8141034D-A8C6-4DEF-8A71-0F8152D1D1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2582" y="1208521"/>
            <a:ext cx="7818811" cy="1452675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F9CB4B6D-6943-4DD5-979C-873F2F876D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2582" y="3000555"/>
            <a:ext cx="5678245" cy="990286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023BF93D-8B2F-49C7-9FF3-145CF9C51A19}"/>
              </a:ext>
            </a:extLst>
          </p:cNvPr>
          <p:cNvSpPr txBox="1"/>
          <p:nvPr/>
        </p:nvSpPr>
        <p:spPr>
          <a:xfrm>
            <a:off x="2899283" y="4628267"/>
            <a:ext cx="5930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>
                <a:solidFill>
                  <a:srgbClr val="0070C0"/>
                </a:solidFill>
              </a:rPr>
              <a:t>www.globe-czech.cz/cz/seminare</a:t>
            </a:r>
          </a:p>
        </p:txBody>
      </p:sp>
      <p:pic>
        <p:nvPicPr>
          <p:cNvPr id="13" name="Obrázek 12">
            <a:extLst>
              <a:ext uri="{FF2B5EF4-FFF2-40B4-BE49-F238E27FC236}">
                <a16:creationId xmlns:a16="http://schemas.microsoft.com/office/drawing/2014/main" id="{EF0757D5-817F-42AF-A5E6-22A1FBB181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362" y="5336958"/>
            <a:ext cx="11725275" cy="523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33912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5AD27CFE-5E34-4773-8F48-82625D8C6F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3004" y="2354768"/>
            <a:ext cx="10243782" cy="1891607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F6234B22-B701-4BBA-92D4-3A58F2542B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3004" y="4246375"/>
            <a:ext cx="10243782" cy="1891607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4FD44638-D032-46C6-800E-854BF1C3E0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9507" y="275208"/>
            <a:ext cx="9186905" cy="1916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3793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D398AEF4-F214-4901-9C6A-EC8451E716CF}"/>
              </a:ext>
            </a:extLst>
          </p:cNvPr>
          <p:cNvSpPr/>
          <p:nvPr/>
        </p:nvSpPr>
        <p:spPr>
          <a:xfrm>
            <a:off x="3357395" y="401849"/>
            <a:ext cx="501424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8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Jak se zapojit?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023BF93D-8B2F-49C7-9FF3-145CF9C51A19}"/>
              </a:ext>
            </a:extLst>
          </p:cNvPr>
          <p:cNvSpPr txBox="1"/>
          <p:nvPr/>
        </p:nvSpPr>
        <p:spPr>
          <a:xfrm>
            <a:off x="2961427" y="4841331"/>
            <a:ext cx="5930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>
                <a:solidFill>
                  <a:srgbClr val="0070C0"/>
                </a:solidFill>
              </a:rPr>
              <a:t>www.globe-czech.cz/cz/prihlaseni-do-programu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029AAA9A-D9D9-46FC-86B7-3DA86A6463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2762" y="1328247"/>
            <a:ext cx="8109714" cy="2737725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69197750-710A-4F53-BDBA-C5683007D7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4117" y="5529753"/>
            <a:ext cx="11383765" cy="525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44735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51E2AD0C-B726-4E66-9F38-9CB8065B7D04}"/>
              </a:ext>
            </a:extLst>
          </p:cNvPr>
          <p:cNvSpPr txBox="1"/>
          <p:nvPr/>
        </p:nvSpPr>
        <p:spPr>
          <a:xfrm>
            <a:off x="1571347" y="2565645"/>
            <a:ext cx="875338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"Program GLOBE přináší změnu komunikace se žáky. Je daleko více partnerská - učitel a žák pracují na stejném problému, oba se učí. Myslím, že to mnoha učitelům potom usnadňuje práci."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CC0E8551-C8FC-4AFC-808B-8EAF39876DE3}"/>
              </a:ext>
            </a:extLst>
          </p:cNvPr>
          <p:cNvSpPr txBox="1"/>
          <p:nvPr/>
        </p:nvSpPr>
        <p:spPr>
          <a:xfrm>
            <a:off x="7229385" y="4508932"/>
            <a:ext cx="3716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Tomáš Dopita, ZŠ Vsetín, Rokytnice 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C2397851-7D84-4BEB-B126-DA80AC0224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1245" y="266469"/>
            <a:ext cx="8673486" cy="1809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95063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727" y="142655"/>
            <a:ext cx="1473055" cy="1068896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6015" y="2142836"/>
            <a:ext cx="6875986" cy="398055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5136093" y="363638"/>
            <a:ext cx="6179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Vítejte do rodiny! </a:t>
            </a:r>
          </a:p>
        </p:txBody>
      </p:sp>
      <p:cxnSp>
        <p:nvCxnSpPr>
          <p:cNvPr id="15" name="Přímá spojnice se šipkou 14"/>
          <p:cNvCxnSpPr/>
          <p:nvPr/>
        </p:nvCxnSpPr>
        <p:spPr>
          <a:xfrm flipH="1">
            <a:off x="1958109" y="655782"/>
            <a:ext cx="2133600" cy="701963"/>
          </a:xfrm>
          <a:prstGeom prst="straightConnector1">
            <a:avLst/>
          </a:prstGeom>
          <a:ln>
            <a:solidFill>
              <a:schemeClr val="accent6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ovéPole 16"/>
          <p:cNvSpPr txBox="1"/>
          <p:nvPr/>
        </p:nvSpPr>
        <p:spPr>
          <a:xfrm>
            <a:off x="424873" y="1357745"/>
            <a:ext cx="12469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Metodické materiály</a:t>
            </a:r>
          </a:p>
        </p:txBody>
      </p:sp>
      <p:cxnSp>
        <p:nvCxnSpPr>
          <p:cNvPr id="19" name="Přímá spojnice se šipkou 18"/>
          <p:cNvCxnSpPr/>
          <p:nvPr/>
        </p:nvCxnSpPr>
        <p:spPr>
          <a:xfrm flipH="1">
            <a:off x="2078182" y="825303"/>
            <a:ext cx="2202340" cy="1317533"/>
          </a:xfrm>
          <a:prstGeom prst="straightConnector1">
            <a:avLst/>
          </a:prstGeom>
          <a:ln>
            <a:solidFill>
              <a:schemeClr val="accent6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ovéPole 22"/>
          <p:cNvSpPr txBox="1"/>
          <p:nvPr/>
        </p:nvSpPr>
        <p:spPr>
          <a:xfrm>
            <a:off x="415636" y="1973559"/>
            <a:ext cx="12469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Mentorské vedení</a:t>
            </a:r>
          </a:p>
        </p:txBody>
      </p:sp>
      <p:sp>
        <p:nvSpPr>
          <p:cNvPr id="24" name="TextovéPole 23"/>
          <p:cNvSpPr txBox="1"/>
          <p:nvPr/>
        </p:nvSpPr>
        <p:spPr>
          <a:xfrm>
            <a:off x="283163" y="3122168"/>
            <a:ext cx="205376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Spolupráce s vědci</a:t>
            </a:r>
          </a:p>
        </p:txBody>
      </p:sp>
      <p:cxnSp>
        <p:nvCxnSpPr>
          <p:cNvPr id="25" name="Přímá spojnice se šipkou 24"/>
          <p:cNvCxnSpPr/>
          <p:nvPr/>
        </p:nvCxnSpPr>
        <p:spPr>
          <a:xfrm flipH="1">
            <a:off x="2623127" y="905103"/>
            <a:ext cx="1921163" cy="2142897"/>
          </a:xfrm>
          <a:prstGeom prst="straightConnector1">
            <a:avLst/>
          </a:prstGeom>
          <a:ln>
            <a:solidFill>
              <a:schemeClr val="accent6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se šipkou 28"/>
          <p:cNvCxnSpPr/>
          <p:nvPr/>
        </p:nvCxnSpPr>
        <p:spPr>
          <a:xfrm flipH="1">
            <a:off x="2895602" y="1080655"/>
            <a:ext cx="1805701" cy="2558472"/>
          </a:xfrm>
          <a:prstGeom prst="straightConnector1">
            <a:avLst/>
          </a:prstGeom>
          <a:ln>
            <a:solidFill>
              <a:schemeClr val="accent6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ovéPole 34"/>
          <p:cNvSpPr txBox="1"/>
          <p:nvPr/>
        </p:nvSpPr>
        <p:spPr>
          <a:xfrm>
            <a:off x="189488" y="3706943"/>
            <a:ext cx="241925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6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Semináře a workshopy</a:t>
            </a:r>
          </a:p>
        </p:txBody>
      </p:sp>
      <p:cxnSp>
        <p:nvCxnSpPr>
          <p:cNvPr id="36" name="Přímá spojnice se šipkou 35"/>
          <p:cNvCxnSpPr/>
          <p:nvPr/>
        </p:nvCxnSpPr>
        <p:spPr>
          <a:xfrm flipH="1">
            <a:off x="2811940" y="1211551"/>
            <a:ext cx="2092571" cy="3152469"/>
          </a:xfrm>
          <a:prstGeom prst="straightConnector1">
            <a:avLst/>
          </a:prstGeom>
          <a:ln>
            <a:solidFill>
              <a:schemeClr val="accent6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ovéPole 40"/>
          <p:cNvSpPr txBox="1"/>
          <p:nvPr/>
        </p:nvSpPr>
        <p:spPr>
          <a:xfrm>
            <a:off x="296887" y="4145524"/>
            <a:ext cx="21635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Mezinárodní kampaně a projekty</a:t>
            </a:r>
          </a:p>
        </p:txBody>
      </p:sp>
      <p:cxnSp>
        <p:nvCxnSpPr>
          <p:cNvPr id="43" name="Přímá spojnice se šipkou 42"/>
          <p:cNvCxnSpPr/>
          <p:nvPr/>
        </p:nvCxnSpPr>
        <p:spPr>
          <a:xfrm flipH="1">
            <a:off x="3070026" y="1357745"/>
            <a:ext cx="1968412" cy="3626821"/>
          </a:xfrm>
          <a:prstGeom prst="straightConnector1">
            <a:avLst/>
          </a:prstGeom>
          <a:ln>
            <a:solidFill>
              <a:schemeClr val="accent6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ovéPole 46"/>
          <p:cNvSpPr txBox="1"/>
          <p:nvPr/>
        </p:nvSpPr>
        <p:spPr>
          <a:xfrm>
            <a:off x="415636" y="5052291"/>
            <a:ext cx="216486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Téma roku</a:t>
            </a:r>
          </a:p>
        </p:txBody>
      </p:sp>
      <p:cxnSp>
        <p:nvCxnSpPr>
          <p:cNvPr id="49" name="Přímá spojnice se šipkou 48"/>
          <p:cNvCxnSpPr/>
          <p:nvPr/>
        </p:nvCxnSpPr>
        <p:spPr>
          <a:xfrm flipH="1">
            <a:off x="3657600" y="1562533"/>
            <a:ext cx="1634836" cy="3808281"/>
          </a:xfrm>
          <a:prstGeom prst="straightConnector1">
            <a:avLst/>
          </a:prstGeom>
          <a:ln>
            <a:solidFill>
              <a:schemeClr val="accent6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ovéPole 54"/>
          <p:cNvSpPr txBox="1"/>
          <p:nvPr/>
        </p:nvSpPr>
        <p:spPr>
          <a:xfrm>
            <a:off x="1048327" y="5609604"/>
            <a:ext cx="262312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Mezinárodní setkávání</a:t>
            </a:r>
          </a:p>
        </p:txBody>
      </p:sp>
      <p:sp>
        <p:nvSpPr>
          <p:cNvPr id="56" name="TextovéPole 55"/>
          <p:cNvSpPr txBox="1"/>
          <p:nvPr/>
        </p:nvSpPr>
        <p:spPr>
          <a:xfrm>
            <a:off x="6650183" y="1650132"/>
            <a:ext cx="423522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především - vybranou společnost </a:t>
            </a:r>
            <a:r>
              <a:rPr lang="cs-CZ" sz="16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</a:t>
            </a:r>
            <a:endParaRPr lang="cs-CZ" sz="160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" name="Přímá spojnice se šipkou 4"/>
          <p:cNvCxnSpPr/>
          <p:nvPr/>
        </p:nvCxnSpPr>
        <p:spPr>
          <a:xfrm flipH="1">
            <a:off x="2350654" y="861896"/>
            <a:ext cx="2027382" cy="1622686"/>
          </a:xfrm>
          <a:prstGeom prst="straightConnector1">
            <a:avLst/>
          </a:prstGeom>
          <a:ln>
            <a:solidFill>
              <a:schemeClr val="accent6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494189" y="2646303"/>
            <a:ext cx="12234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600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Newsletter</a:t>
            </a:r>
            <a:endParaRPr lang="cs-CZ" sz="160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66382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31432" y="268780"/>
            <a:ext cx="2964372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Studentské konference </a:t>
            </a:r>
          </a:p>
          <a:p>
            <a:endParaRPr lang="cs-CZ" sz="240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4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„GLOBE GAMES“</a:t>
            </a:r>
          </a:p>
          <a:p>
            <a:endParaRPr lang="cs-CZ" sz="140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8098" y="149097"/>
            <a:ext cx="3556000" cy="2361821"/>
          </a:xfrm>
          <a:prstGeom prst="rect">
            <a:avLst/>
          </a:prstGeom>
        </p:spPr>
      </p:pic>
      <p:pic>
        <p:nvPicPr>
          <p:cNvPr id="1026" name="Picture 2" descr="KterÃ¡ teplota je ta sprÃ¡vnÃ¡?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6493" y="160495"/>
            <a:ext cx="3520498" cy="2348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433" y="2508640"/>
            <a:ext cx="9541558" cy="3519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16205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51E2AD0C-B726-4E66-9F38-9CB8065B7D04}"/>
              </a:ext>
            </a:extLst>
          </p:cNvPr>
          <p:cNvSpPr txBox="1"/>
          <p:nvPr/>
        </p:nvSpPr>
        <p:spPr>
          <a:xfrm>
            <a:off x="1520607" y="3013501"/>
            <a:ext cx="87533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„Na GLOBE </a:t>
            </a:r>
            <a:r>
              <a:rPr lang="cs-CZ" sz="2400" dirty="0" err="1"/>
              <a:t>Games</a:t>
            </a:r>
            <a:r>
              <a:rPr lang="cs-CZ" sz="2400" dirty="0"/>
              <a:t> si jezdím dobíjet baterky, pokaždé mě nabijí chutí do další práce.“ 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CC0E8551-C8FC-4AFC-808B-8EAF39876DE3}"/>
              </a:ext>
            </a:extLst>
          </p:cNvPr>
          <p:cNvSpPr txBox="1"/>
          <p:nvPr/>
        </p:nvSpPr>
        <p:spPr>
          <a:xfrm>
            <a:off x="7229385" y="4508932"/>
            <a:ext cx="3716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 dotazníku pro učitele.  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A70C0363-2FB2-4498-B215-6253083A41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V="1">
            <a:off x="1520607" y="497149"/>
            <a:ext cx="8878104" cy="1851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9555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F4D331D3-F7B2-4673-82AB-0CBAD1EB062A}"/>
              </a:ext>
            </a:extLst>
          </p:cNvPr>
          <p:cNvSpPr/>
          <p:nvPr/>
        </p:nvSpPr>
        <p:spPr>
          <a:xfrm>
            <a:off x="3357395" y="401849"/>
            <a:ext cx="501424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8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Připravujeme:</a:t>
            </a:r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FD91BB93-23FA-4994-9682-DB8A20BD4B93}"/>
              </a:ext>
            </a:extLst>
          </p:cNvPr>
          <p:cNvSpPr/>
          <p:nvPr/>
        </p:nvSpPr>
        <p:spPr>
          <a:xfrm>
            <a:off x="1387874" y="1838078"/>
            <a:ext cx="1023299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6700" indent="-266700">
              <a:buFont typeface="Arial" panose="020B0604020202020204" pitchFamily="34" charset="0"/>
              <a:buChar char="•"/>
            </a:pPr>
            <a:r>
              <a:rPr lang="cs-CZ" sz="2400" dirty="0"/>
              <a:t>Online kurz Učíme badatelsky! – podzim 2021 </a:t>
            </a:r>
          </a:p>
          <a:p>
            <a:pPr marL="266700" indent="-266700">
              <a:buFont typeface="Arial" panose="020B0604020202020204" pitchFamily="34" charset="0"/>
              <a:buChar char="•"/>
            </a:pPr>
            <a:r>
              <a:rPr lang="cs-CZ" sz="2400" dirty="0" err="1"/>
              <a:t>Mikroplasty</a:t>
            </a:r>
            <a:r>
              <a:rPr lang="cs-CZ" sz="2400" dirty="0"/>
              <a:t> ve vodách – téma roku 2021/2022 </a:t>
            </a:r>
          </a:p>
          <a:p>
            <a:pPr marL="266700" indent="-266700">
              <a:buFont typeface="Arial" panose="020B0604020202020204" pitchFamily="34" charset="0"/>
              <a:buChar char="•"/>
            </a:pPr>
            <a:r>
              <a:rPr lang="cs-CZ" sz="2400" dirty="0"/>
              <a:t>Mezinárodní setkání regionu Evropa a Eurasie – online podzim 2021</a:t>
            </a:r>
          </a:p>
          <a:p>
            <a:pPr marL="266700" indent="-266700">
              <a:buFont typeface="Arial" panose="020B0604020202020204" pitchFamily="34" charset="0"/>
              <a:buChar char="•"/>
            </a:pPr>
            <a:r>
              <a:rPr lang="cs-CZ" sz="2400" dirty="0"/>
              <a:t>Popularizace přírodních věd – nová publikace </a:t>
            </a:r>
          </a:p>
          <a:p>
            <a:pPr marL="266700" indent="-266700">
              <a:buFont typeface="Arial" panose="020B0604020202020204" pitchFamily="34" charset="0"/>
              <a:buChar char="•"/>
            </a:pPr>
            <a:r>
              <a:rPr lang="cs-CZ" sz="2400" dirty="0">
                <a:hlinkClick r:id="rId2" action="ppaction://hlinkfile"/>
              </a:rPr>
              <a:t>globe-czech.cz</a:t>
            </a:r>
            <a:endParaRPr lang="cs-CZ" sz="2400" dirty="0"/>
          </a:p>
          <a:p>
            <a:pPr marL="266700" indent="-266700">
              <a:buFont typeface="Arial" panose="020B0604020202020204" pitchFamily="34" charset="0"/>
              <a:buChar char="•"/>
            </a:pPr>
            <a:r>
              <a:rPr lang="cs-CZ" sz="2400" dirty="0">
                <a:hlinkClick r:id="rId3" action="ppaction://hlinkfile"/>
              </a:rPr>
              <a:t>badatele.cz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585417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>
            <a:extLst>
              <a:ext uri="{FF2B5EF4-FFF2-40B4-BE49-F238E27FC236}">
                <a16:creationId xmlns:a16="http://schemas.microsoft.com/office/drawing/2014/main" id="{237A0C35-85E8-45F7-8CC4-41617D147C3E}"/>
              </a:ext>
            </a:extLst>
          </p:cNvPr>
          <p:cNvSpPr/>
          <p:nvPr/>
        </p:nvSpPr>
        <p:spPr>
          <a:xfrm>
            <a:off x="276844" y="357461"/>
            <a:ext cx="501424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8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Oslavte s námi Den Země!</a:t>
            </a: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0675C948-A8D2-445D-94FE-D93B7DC6B30D}"/>
              </a:ext>
            </a:extLst>
          </p:cNvPr>
          <p:cNvSpPr/>
          <p:nvPr/>
        </p:nvSpPr>
        <p:spPr>
          <a:xfrm>
            <a:off x="452761" y="1358283"/>
            <a:ext cx="7510509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Zapojte se do </a:t>
            </a:r>
            <a:r>
              <a:rPr lang="cs-CZ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videosoutěže</a:t>
            </a:r>
            <a:r>
              <a:rPr lang="cs-CZ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„Uzdravme spolu planetu“ a získejte zapojení do programu GLOBE na 1 rok zdarma! </a:t>
            </a:r>
            <a:r>
              <a:rPr lang="cs-CZ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 </a:t>
            </a:r>
          </a:p>
          <a:p>
            <a:endParaRPr lang="cs-CZ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Vytvořte video v délce </a:t>
            </a:r>
            <a:r>
              <a:rPr lang="cs-CZ" sz="1400" b="1" dirty="0">
                <a:latin typeface="Arial" panose="020B0604020202020204" pitchFamily="34" charset="0"/>
                <a:cs typeface="Arial" panose="020B0604020202020204" pitchFamily="34" charset="0"/>
              </a:rPr>
              <a:t>do 1 minuty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, které kreativním způsobem popíše anebo zobrazí </a:t>
            </a:r>
            <a:r>
              <a:rPr lang="cs-CZ" sz="1400" b="1" dirty="0">
                <a:latin typeface="Arial" panose="020B0604020202020204" pitchFamily="34" charset="0"/>
                <a:cs typeface="Arial" panose="020B0604020202020204" pitchFamily="34" charset="0"/>
              </a:rPr>
              <a:t>tři aktivity, které můžeme uskutečnit každý den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 a které přispívají ke </a:t>
            </a:r>
            <a:r>
              <a:rPr lang="cs-CZ" sz="1400" b="1" dirty="0">
                <a:latin typeface="Arial" panose="020B0604020202020204" pitchFamily="34" charset="0"/>
                <a:cs typeface="Arial" panose="020B0604020202020204" pitchFamily="34" charset="0"/>
              </a:rPr>
              <a:t>zlepšení životního prostředí a ozdravení planety Země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cs-CZ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Soutěž probíhá do pátku 30. dubna 2021 včetně. </a:t>
            </a:r>
          </a:p>
          <a:p>
            <a:endParaRPr lang="cs-CZ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Více na https://globe-czech.cz/detail/cz/uzdravme-spolu-planetu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ED225D7C-3932-4F6C-9064-DCF9358F04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61795" y="124287"/>
            <a:ext cx="3776324" cy="5825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65144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20DDCA9-9E71-4AC9-93BA-A6A82D4C20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0837" y="0"/>
            <a:ext cx="8752541" cy="2821661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E3DBEAEB-99EE-47C7-935D-F3917682D905}"/>
              </a:ext>
            </a:extLst>
          </p:cNvPr>
          <p:cNvSpPr txBox="1"/>
          <p:nvPr/>
        </p:nvSpPr>
        <p:spPr>
          <a:xfrm>
            <a:off x="2516076" y="5339464"/>
            <a:ext cx="66620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i="1" dirty="0">
                <a:hlinkClick r:id="rId3"/>
              </a:rPr>
              <a:t>http://terezanet.cz/cz/nabidka-pro-masmap</a:t>
            </a:r>
            <a:endParaRPr lang="cs-CZ" b="1" i="1" dirty="0"/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52AC9C9E-D3E0-4E0D-AC8C-11FE14DD22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6171" y="2977087"/>
            <a:ext cx="5141865" cy="2118506"/>
          </a:xfrm>
          <a:prstGeom prst="rect">
            <a:avLst/>
          </a:prstGeom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8BF08494-C862-4A3B-976D-A8124F06D6D5}"/>
              </a:ext>
            </a:extLst>
          </p:cNvPr>
          <p:cNvSpPr/>
          <p:nvPr/>
        </p:nvSpPr>
        <p:spPr>
          <a:xfrm>
            <a:off x="4268357" y="5849401"/>
            <a:ext cx="31574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>
                <a:solidFill>
                  <a:srgbClr val="002060"/>
                </a:solidFill>
              </a:rPr>
              <a:t>Jan Blažek</a:t>
            </a:r>
            <a:br>
              <a:rPr lang="cs-CZ" dirty="0">
                <a:solidFill>
                  <a:srgbClr val="002060"/>
                </a:solidFill>
              </a:rPr>
            </a:br>
            <a:r>
              <a:rPr lang="cs-CZ" dirty="0">
                <a:solidFill>
                  <a:srgbClr val="002060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jan.blazek@terezanet.cz</a:t>
            </a:r>
            <a:endParaRPr lang="cs-CZ" dirty="0">
              <a:solidFill>
                <a:srgbClr val="002060"/>
              </a:solidFill>
            </a:endParaRPr>
          </a:p>
          <a:p>
            <a:pPr algn="ctr"/>
            <a:r>
              <a:rPr lang="cs-CZ" dirty="0">
                <a:solidFill>
                  <a:srgbClr val="002060"/>
                </a:solidFill>
              </a:rPr>
              <a:t>Tel. 777 055 577</a:t>
            </a:r>
          </a:p>
        </p:txBody>
      </p:sp>
    </p:spTree>
    <p:extLst>
      <p:ext uri="{BB962C8B-B14F-4D97-AF65-F5344CB8AC3E}">
        <p14:creationId xmlns:p14="http://schemas.microsoft.com/office/powerpoint/2010/main" val="1381559700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TM10001114[[fn=Galerie]]</Template>
  <TotalTime>2285</TotalTime>
  <Words>464</Words>
  <Application>Microsoft Office PowerPoint</Application>
  <PresentationFormat>Širokoúhlá obrazovka</PresentationFormat>
  <Paragraphs>65</Paragraphs>
  <Slides>17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22" baseType="lpstr">
      <vt:lpstr>Arial</vt:lpstr>
      <vt:lpstr>Calibri</vt:lpstr>
      <vt:lpstr>Gill Sans MT</vt:lpstr>
      <vt:lpstr>Wingdings</vt:lpstr>
      <vt:lpstr>Gallery</vt:lpstr>
      <vt:lpstr>Prezentace aplikace PowerPoint</vt:lpstr>
      <vt:lpstr>Prezentace aplikace PowerPoint</vt:lpstr>
      <vt:lpstr>Prezentace aplikace PowerPoint</vt:lpstr>
      <vt:lpstr>Program GLOBE</vt:lpstr>
      <vt:lpstr> GLOBE ve světě 125 zemí  37 000 škol 40 000 učitelů  GLOBE v ČR 120 škol 270 učitelů 3 500 Studentů 17 členů vědecké rady 20 mentorských pedagogů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Kaiser</dc:creator>
  <cp:lastModifiedBy>Jan Blažek</cp:lastModifiedBy>
  <cp:revision>72</cp:revision>
  <dcterms:created xsi:type="dcterms:W3CDTF">2019-09-22T23:48:29Z</dcterms:created>
  <dcterms:modified xsi:type="dcterms:W3CDTF">2021-04-22T06:16:30Z</dcterms:modified>
</cp:coreProperties>
</file>