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7" r:id="rId4"/>
    <p:sldId id="296" r:id="rId5"/>
    <p:sldId id="298" r:id="rId6"/>
    <p:sldId id="318" r:id="rId7"/>
    <p:sldId id="299" r:id="rId8"/>
    <p:sldId id="277" r:id="rId9"/>
    <p:sldId id="279" r:id="rId10"/>
    <p:sldId id="261" r:id="rId11"/>
    <p:sldId id="315" r:id="rId12"/>
    <p:sldId id="264" r:id="rId13"/>
    <p:sldId id="265" r:id="rId14"/>
    <p:sldId id="267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9" autoAdjust="0"/>
    <p:restoredTop sz="94348" autoAdjust="0"/>
  </p:normalViewPr>
  <p:slideViewPr>
    <p:cSldViewPr>
      <p:cViewPr varScale="1">
        <p:scale>
          <a:sx n="79" d="100"/>
          <a:sy n="79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E4BB5-1392-44DB-9D09-C89193EE6E6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9AA2604E-D4B5-45CE-BA6D-4366D9517958}">
      <dgm:prSet phldrT="[Text]"/>
      <dgm:spPr>
        <a:solidFill>
          <a:schemeClr val="tx2">
            <a:lumMod val="50000"/>
          </a:schemeClr>
        </a:solidFill>
      </dgm:spPr>
      <dgm:t>
        <a:bodyPr/>
        <a:lstStyle/>
        <a:p>
          <a:endParaRPr lang="cs-CZ" i="1" dirty="0"/>
        </a:p>
      </dgm:t>
    </dgm:pt>
    <dgm:pt modelId="{2CBBAF73-E55A-42F1-A573-3ABDE32279B0}" type="parTrans" cxnId="{DE15A267-9FFC-40EB-984C-A81C2408195F}">
      <dgm:prSet/>
      <dgm:spPr/>
      <dgm:t>
        <a:bodyPr/>
        <a:lstStyle/>
        <a:p>
          <a:endParaRPr lang="cs-CZ"/>
        </a:p>
      </dgm:t>
    </dgm:pt>
    <dgm:pt modelId="{AE135AD2-DFB8-46EC-AFD1-6B35522CFD29}" type="sibTrans" cxnId="{DE15A267-9FFC-40EB-984C-A81C2408195F}">
      <dgm:prSet/>
      <dgm:spPr/>
      <dgm:t>
        <a:bodyPr/>
        <a:lstStyle/>
        <a:p>
          <a:endParaRPr lang="cs-CZ"/>
        </a:p>
      </dgm:t>
    </dgm:pt>
    <dgm:pt modelId="{06398081-4581-46D7-8844-332ECE4BF4D5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endParaRPr lang="cs-CZ" i="1" dirty="0"/>
        </a:p>
      </dgm:t>
    </dgm:pt>
    <dgm:pt modelId="{A596D255-FC4C-4E70-B4B1-AF713E8381CF}" type="parTrans" cxnId="{988C1D3A-766E-4FED-A62F-BCE1AB59D5E2}">
      <dgm:prSet/>
      <dgm:spPr/>
      <dgm:t>
        <a:bodyPr/>
        <a:lstStyle/>
        <a:p>
          <a:endParaRPr lang="cs-CZ"/>
        </a:p>
      </dgm:t>
    </dgm:pt>
    <dgm:pt modelId="{187038A1-854C-4086-9C7F-93D1CA686B34}" type="sibTrans" cxnId="{988C1D3A-766E-4FED-A62F-BCE1AB59D5E2}">
      <dgm:prSet/>
      <dgm:spPr/>
      <dgm:t>
        <a:bodyPr/>
        <a:lstStyle/>
        <a:p>
          <a:endParaRPr lang="cs-CZ"/>
        </a:p>
      </dgm:t>
    </dgm:pt>
    <dgm:pt modelId="{E4C6A993-CCB7-4512-811F-302302603F80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cs-CZ" i="1" dirty="0"/>
        </a:p>
      </dgm:t>
    </dgm:pt>
    <dgm:pt modelId="{BB6EA390-FF6E-4A4B-87BA-CC56D7A3DAA1}" type="parTrans" cxnId="{EF3603B0-2DA8-43B1-B53A-82B785FA4893}">
      <dgm:prSet/>
      <dgm:spPr/>
      <dgm:t>
        <a:bodyPr/>
        <a:lstStyle/>
        <a:p>
          <a:endParaRPr lang="cs-CZ"/>
        </a:p>
      </dgm:t>
    </dgm:pt>
    <dgm:pt modelId="{3008ABDE-376D-4DE7-B3D2-C75D7DCB1460}" type="sibTrans" cxnId="{EF3603B0-2DA8-43B1-B53A-82B785FA4893}">
      <dgm:prSet/>
      <dgm:spPr/>
      <dgm:t>
        <a:bodyPr/>
        <a:lstStyle/>
        <a:p>
          <a:endParaRPr lang="cs-CZ"/>
        </a:p>
      </dgm:t>
    </dgm:pt>
    <dgm:pt modelId="{CCEA47FB-7914-414F-890C-5A562110640D}" type="pres">
      <dgm:prSet presAssocID="{37DE4BB5-1392-44DB-9D09-C89193EE6E65}" presName="Name0" presStyleCnt="0">
        <dgm:presLayoutVars>
          <dgm:dir/>
          <dgm:animLvl val="lvl"/>
          <dgm:resizeHandles val="exact"/>
        </dgm:presLayoutVars>
      </dgm:prSet>
      <dgm:spPr/>
    </dgm:pt>
    <dgm:pt modelId="{C5586672-E846-41DC-8B84-587E212A71E6}" type="pres">
      <dgm:prSet presAssocID="{9AA2604E-D4B5-45CE-BA6D-4366D9517958}" presName="Name8" presStyleCnt="0"/>
      <dgm:spPr/>
    </dgm:pt>
    <dgm:pt modelId="{6BE83065-689F-4CE3-A746-E578EF55D852}" type="pres">
      <dgm:prSet presAssocID="{9AA2604E-D4B5-45CE-BA6D-4366D9517958}" presName="level" presStyleLbl="node1" presStyleIdx="0" presStyleCnt="3">
        <dgm:presLayoutVars>
          <dgm:chMax val="1"/>
          <dgm:bulletEnabled val="1"/>
        </dgm:presLayoutVars>
      </dgm:prSet>
      <dgm:spPr/>
    </dgm:pt>
    <dgm:pt modelId="{FEE0064F-2610-4C41-A32A-8568A7EAB24C}" type="pres">
      <dgm:prSet presAssocID="{9AA2604E-D4B5-45CE-BA6D-4366D951795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5EA9446-052F-4AF5-A161-5AD4A3D81441}" type="pres">
      <dgm:prSet presAssocID="{06398081-4581-46D7-8844-332ECE4BF4D5}" presName="Name8" presStyleCnt="0"/>
      <dgm:spPr/>
    </dgm:pt>
    <dgm:pt modelId="{7297F885-0B90-41BF-8232-FB103BC94162}" type="pres">
      <dgm:prSet presAssocID="{06398081-4581-46D7-8844-332ECE4BF4D5}" presName="level" presStyleLbl="node1" presStyleIdx="1" presStyleCnt="3">
        <dgm:presLayoutVars>
          <dgm:chMax val="1"/>
          <dgm:bulletEnabled val="1"/>
        </dgm:presLayoutVars>
      </dgm:prSet>
      <dgm:spPr/>
    </dgm:pt>
    <dgm:pt modelId="{378DDF92-237D-4D52-B5A9-50278F334847}" type="pres">
      <dgm:prSet presAssocID="{06398081-4581-46D7-8844-332ECE4BF4D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0EEFE34-CAA5-4681-BF2E-357EAC11EA5C}" type="pres">
      <dgm:prSet presAssocID="{E4C6A993-CCB7-4512-811F-302302603F80}" presName="Name8" presStyleCnt="0"/>
      <dgm:spPr/>
    </dgm:pt>
    <dgm:pt modelId="{D9E090E6-EC7B-41E1-AA96-0AA86E3D0C5D}" type="pres">
      <dgm:prSet presAssocID="{E4C6A993-CCB7-4512-811F-302302603F80}" presName="level" presStyleLbl="node1" presStyleIdx="2" presStyleCnt="3" custLinFactNeighborY="-1921">
        <dgm:presLayoutVars>
          <dgm:chMax val="1"/>
          <dgm:bulletEnabled val="1"/>
        </dgm:presLayoutVars>
      </dgm:prSet>
      <dgm:spPr/>
    </dgm:pt>
    <dgm:pt modelId="{6D9DB9DC-AD9D-465A-B893-75603C1AF63A}" type="pres">
      <dgm:prSet presAssocID="{E4C6A993-CCB7-4512-811F-302302603F8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88C1D3A-766E-4FED-A62F-BCE1AB59D5E2}" srcId="{37DE4BB5-1392-44DB-9D09-C89193EE6E65}" destId="{06398081-4581-46D7-8844-332ECE4BF4D5}" srcOrd="1" destOrd="0" parTransId="{A596D255-FC4C-4E70-B4B1-AF713E8381CF}" sibTransId="{187038A1-854C-4086-9C7F-93D1CA686B34}"/>
    <dgm:cxn modelId="{84D6CF3E-9C85-4334-8508-3B2123D817A3}" type="presOf" srcId="{9AA2604E-D4B5-45CE-BA6D-4366D9517958}" destId="{FEE0064F-2610-4C41-A32A-8568A7EAB24C}" srcOrd="1" destOrd="0" presId="urn:microsoft.com/office/officeart/2005/8/layout/pyramid1"/>
    <dgm:cxn modelId="{36C96B63-2950-45C6-A825-1D1711746CFE}" type="presOf" srcId="{06398081-4581-46D7-8844-332ECE4BF4D5}" destId="{7297F885-0B90-41BF-8232-FB103BC94162}" srcOrd="0" destOrd="0" presId="urn:microsoft.com/office/officeart/2005/8/layout/pyramid1"/>
    <dgm:cxn modelId="{C439DF65-BC7D-4829-BB3F-4B93D175C998}" type="presOf" srcId="{E4C6A993-CCB7-4512-811F-302302603F80}" destId="{6D9DB9DC-AD9D-465A-B893-75603C1AF63A}" srcOrd="1" destOrd="0" presId="urn:microsoft.com/office/officeart/2005/8/layout/pyramid1"/>
    <dgm:cxn modelId="{DE15A267-9FFC-40EB-984C-A81C2408195F}" srcId="{37DE4BB5-1392-44DB-9D09-C89193EE6E65}" destId="{9AA2604E-D4B5-45CE-BA6D-4366D9517958}" srcOrd="0" destOrd="0" parTransId="{2CBBAF73-E55A-42F1-A573-3ABDE32279B0}" sibTransId="{AE135AD2-DFB8-46EC-AFD1-6B35522CFD29}"/>
    <dgm:cxn modelId="{3E1DA57D-71C7-4D2A-B71C-753223145B9E}" type="presOf" srcId="{37DE4BB5-1392-44DB-9D09-C89193EE6E65}" destId="{CCEA47FB-7914-414F-890C-5A562110640D}" srcOrd="0" destOrd="0" presId="urn:microsoft.com/office/officeart/2005/8/layout/pyramid1"/>
    <dgm:cxn modelId="{EF3603B0-2DA8-43B1-B53A-82B785FA4893}" srcId="{37DE4BB5-1392-44DB-9D09-C89193EE6E65}" destId="{E4C6A993-CCB7-4512-811F-302302603F80}" srcOrd="2" destOrd="0" parTransId="{BB6EA390-FF6E-4A4B-87BA-CC56D7A3DAA1}" sibTransId="{3008ABDE-376D-4DE7-B3D2-C75D7DCB1460}"/>
    <dgm:cxn modelId="{B855B5B5-B8C3-4ACF-ADDC-664F2790A698}" type="presOf" srcId="{06398081-4581-46D7-8844-332ECE4BF4D5}" destId="{378DDF92-237D-4D52-B5A9-50278F334847}" srcOrd="1" destOrd="0" presId="urn:microsoft.com/office/officeart/2005/8/layout/pyramid1"/>
    <dgm:cxn modelId="{68E732D4-5686-4A38-A747-7489BCA7251B}" type="presOf" srcId="{9AA2604E-D4B5-45CE-BA6D-4366D9517958}" destId="{6BE83065-689F-4CE3-A746-E578EF55D852}" srcOrd="0" destOrd="0" presId="urn:microsoft.com/office/officeart/2005/8/layout/pyramid1"/>
    <dgm:cxn modelId="{BFCF8BDE-9D64-4337-8EC9-7F8137177B7E}" type="presOf" srcId="{E4C6A993-CCB7-4512-811F-302302603F80}" destId="{D9E090E6-EC7B-41E1-AA96-0AA86E3D0C5D}" srcOrd="0" destOrd="0" presId="urn:microsoft.com/office/officeart/2005/8/layout/pyramid1"/>
    <dgm:cxn modelId="{440A231D-6ACB-422D-8669-E15B74D33A58}" type="presParOf" srcId="{CCEA47FB-7914-414F-890C-5A562110640D}" destId="{C5586672-E846-41DC-8B84-587E212A71E6}" srcOrd="0" destOrd="0" presId="urn:microsoft.com/office/officeart/2005/8/layout/pyramid1"/>
    <dgm:cxn modelId="{BFBCB8F1-9A7B-47BD-802E-CF02C4BBE5AB}" type="presParOf" srcId="{C5586672-E846-41DC-8B84-587E212A71E6}" destId="{6BE83065-689F-4CE3-A746-E578EF55D852}" srcOrd="0" destOrd="0" presId="urn:microsoft.com/office/officeart/2005/8/layout/pyramid1"/>
    <dgm:cxn modelId="{F0BF355E-7CEA-49B5-8998-2E94423C8532}" type="presParOf" srcId="{C5586672-E846-41DC-8B84-587E212A71E6}" destId="{FEE0064F-2610-4C41-A32A-8568A7EAB24C}" srcOrd="1" destOrd="0" presId="urn:microsoft.com/office/officeart/2005/8/layout/pyramid1"/>
    <dgm:cxn modelId="{3C999C16-6159-4DDF-B6E7-9CBD521319BF}" type="presParOf" srcId="{CCEA47FB-7914-414F-890C-5A562110640D}" destId="{65EA9446-052F-4AF5-A161-5AD4A3D81441}" srcOrd="1" destOrd="0" presId="urn:microsoft.com/office/officeart/2005/8/layout/pyramid1"/>
    <dgm:cxn modelId="{22FFCA01-7B72-4A8D-9D2B-1EB1BC9B852F}" type="presParOf" srcId="{65EA9446-052F-4AF5-A161-5AD4A3D81441}" destId="{7297F885-0B90-41BF-8232-FB103BC94162}" srcOrd="0" destOrd="0" presId="urn:microsoft.com/office/officeart/2005/8/layout/pyramid1"/>
    <dgm:cxn modelId="{244DB990-5D1F-4438-990E-F164F2A9C758}" type="presParOf" srcId="{65EA9446-052F-4AF5-A161-5AD4A3D81441}" destId="{378DDF92-237D-4D52-B5A9-50278F334847}" srcOrd="1" destOrd="0" presId="urn:microsoft.com/office/officeart/2005/8/layout/pyramid1"/>
    <dgm:cxn modelId="{06ED8E02-D573-4A34-83C2-B48E6E730056}" type="presParOf" srcId="{CCEA47FB-7914-414F-890C-5A562110640D}" destId="{20EEFE34-CAA5-4681-BF2E-357EAC11EA5C}" srcOrd="2" destOrd="0" presId="urn:microsoft.com/office/officeart/2005/8/layout/pyramid1"/>
    <dgm:cxn modelId="{879C0A3B-387B-4BFD-9F0E-ED3AB53E668C}" type="presParOf" srcId="{20EEFE34-CAA5-4681-BF2E-357EAC11EA5C}" destId="{D9E090E6-EC7B-41E1-AA96-0AA86E3D0C5D}" srcOrd="0" destOrd="0" presId="urn:microsoft.com/office/officeart/2005/8/layout/pyramid1"/>
    <dgm:cxn modelId="{B8117410-6C38-467B-992A-44796C554789}" type="presParOf" srcId="{20EEFE34-CAA5-4681-BF2E-357EAC11EA5C}" destId="{6D9DB9DC-AD9D-465A-B893-75603C1AF63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83065-689F-4CE3-A746-E578EF55D852}">
      <dsp:nvSpPr>
        <dsp:cNvPr id="0" name=""/>
        <dsp:cNvSpPr/>
      </dsp:nvSpPr>
      <dsp:spPr>
        <a:xfrm>
          <a:off x="1104122" y="0"/>
          <a:ext cx="1104122" cy="821349"/>
        </a:xfrm>
        <a:prstGeom prst="trapezoid">
          <a:avLst>
            <a:gd name="adj" fmla="val 67214"/>
          </a:avLst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4900" i="1" kern="1200" dirty="0"/>
        </a:p>
      </dsp:txBody>
      <dsp:txXfrm>
        <a:off x="1104122" y="0"/>
        <a:ext cx="1104122" cy="821349"/>
      </dsp:txXfrm>
    </dsp:sp>
    <dsp:sp modelId="{7297F885-0B90-41BF-8232-FB103BC94162}">
      <dsp:nvSpPr>
        <dsp:cNvPr id="0" name=""/>
        <dsp:cNvSpPr/>
      </dsp:nvSpPr>
      <dsp:spPr>
        <a:xfrm>
          <a:off x="552061" y="821349"/>
          <a:ext cx="2208245" cy="821349"/>
        </a:xfrm>
        <a:prstGeom prst="trapezoid">
          <a:avLst>
            <a:gd name="adj" fmla="val 67214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4900" i="1" kern="1200" dirty="0"/>
        </a:p>
      </dsp:txBody>
      <dsp:txXfrm>
        <a:off x="938504" y="821349"/>
        <a:ext cx="1435359" cy="821349"/>
      </dsp:txXfrm>
    </dsp:sp>
    <dsp:sp modelId="{D9E090E6-EC7B-41E1-AA96-0AA86E3D0C5D}">
      <dsp:nvSpPr>
        <dsp:cNvPr id="0" name=""/>
        <dsp:cNvSpPr/>
      </dsp:nvSpPr>
      <dsp:spPr>
        <a:xfrm>
          <a:off x="0" y="1626920"/>
          <a:ext cx="3312368" cy="821349"/>
        </a:xfrm>
        <a:prstGeom prst="trapezoid">
          <a:avLst>
            <a:gd name="adj" fmla="val 67214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4900" i="1" kern="1200" dirty="0"/>
        </a:p>
      </dsp:txBody>
      <dsp:txXfrm>
        <a:off x="579664" y="1626920"/>
        <a:ext cx="2153039" cy="821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0C463-854B-4B42-A08F-2784D2E6F199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5E1FA-E66E-4BB3-BBB9-FD7C2523C68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8867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5E1FA-E66E-4BB3-BBB9-FD7C2523C682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5B538-7755-4A1D-8BA3-A0934997634B}" type="datetimeFigureOut">
              <a:rPr lang="cs-CZ" smtClean="0"/>
              <a:pPr/>
              <a:t>15.07.2017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D0272-9483-4D2E-A93A-25476DF4DE5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rdubickykraj.cz/krajska-priloha-strategie-inteligentni-specializace/55061/regionalni-inovacni-strategie-pardubickeho-kraj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lexandr.Prokop@msmt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br>
              <a:rPr lang="cs-CZ" dirty="0"/>
            </a:b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284984"/>
            <a:ext cx="6400800" cy="2808312"/>
          </a:xfrm>
        </p:spPr>
        <p:txBody>
          <a:bodyPr>
            <a:normAutofit lnSpcReduction="10000"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Alexandr Prokop</a:t>
            </a:r>
          </a:p>
          <a:p>
            <a:r>
              <a:rPr lang="cs-CZ" dirty="0"/>
              <a:t>Alexandr.Prokop@msmt.cz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363272" cy="4525963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cs-CZ" dirty="0"/>
          </a:p>
          <a:p>
            <a:pPr algn="ctr">
              <a:buNone/>
            </a:pPr>
            <a:r>
              <a:rPr lang="cs-CZ" dirty="0"/>
              <a:t>Strategická intervence, která naplňuje cíle </a:t>
            </a:r>
            <a:r>
              <a:rPr lang="cs-CZ" b="1" dirty="0"/>
              <a:t>Regionální inovační strategie inteligentní specializace</a:t>
            </a:r>
            <a:r>
              <a:rPr lang="cs-CZ" dirty="0"/>
              <a:t> </a:t>
            </a:r>
            <a:r>
              <a:rPr lang="cs-CZ" b="1" dirty="0"/>
              <a:t>ČR </a:t>
            </a:r>
            <a:r>
              <a:rPr lang="cs-CZ" dirty="0"/>
              <a:t>(RIS3) Pardubického kraje</a:t>
            </a:r>
          </a:p>
          <a:p>
            <a:pPr lvl="0">
              <a:buNone/>
            </a:pPr>
            <a:endParaRPr lang="cs-CZ" dirty="0"/>
          </a:p>
          <a:p>
            <a:pPr lvl="0" algn="ctr">
              <a:buNone/>
            </a:pPr>
            <a:r>
              <a:rPr lang="cs-CZ" sz="2200" dirty="0">
                <a:hlinkClick r:id="rId2"/>
              </a:rPr>
              <a:t>https://www.pardubickykraj.cz/krajska-priloha-strategie-inteligentni-specializace/55061/regionalni-inovacni-strategie-pardubickeho-kraje</a:t>
            </a:r>
            <a:r>
              <a:rPr lang="cs-CZ" sz="2200" dirty="0"/>
              <a:t>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91264" cy="4525963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cs-CZ" sz="3000" dirty="0"/>
              <a:t>Navrhované řešení: </a:t>
            </a:r>
            <a:r>
              <a:rPr lang="cs-CZ" sz="3000" b="1" dirty="0"/>
              <a:t>intervence do</a:t>
            </a:r>
            <a:r>
              <a:rPr lang="cs-CZ" sz="3000" dirty="0"/>
              <a:t> budování kapacit v oblasti </a:t>
            </a:r>
            <a:r>
              <a:rPr lang="cs-CZ" sz="3000" b="1" dirty="0"/>
              <a:t>vzdělávání žáků</a:t>
            </a:r>
            <a:r>
              <a:rPr lang="cs-CZ" sz="3000" dirty="0"/>
              <a:t> ZŠ a SŠ s využitím zájmového vzdělávání </a:t>
            </a:r>
          </a:p>
          <a:p>
            <a:pPr lvl="0">
              <a:buNone/>
            </a:pPr>
            <a:endParaRPr lang="cs-CZ" sz="3000" dirty="0"/>
          </a:p>
          <a:p>
            <a:pPr lvl="0">
              <a:buNone/>
            </a:pPr>
            <a:r>
              <a:rPr lang="cs-CZ" sz="3000" dirty="0"/>
              <a:t>Strategickým cílem intervence je zejména: </a:t>
            </a:r>
          </a:p>
          <a:p>
            <a:pPr marL="571500" lvl="0" indent="-571500">
              <a:buAutoNum type="romanLcParenBoth"/>
            </a:pPr>
            <a:r>
              <a:rPr lang="cs-CZ" sz="3000" b="1" dirty="0"/>
              <a:t>Identifikace a rozvoj přirozeného potenciálu (nadání) pro VaVaI </a:t>
            </a:r>
          </a:p>
          <a:p>
            <a:pPr marL="571500" lvl="0" indent="-571500">
              <a:buAutoNum type="romanLcParenBoth"/>
            </a:pPr>
            <a:r>
              <a:rPr lang="cs-CZ" sz="3000" b="1" dirty="0"/>
              <a:t>Motivace pro profesní volbu technických nebo přírodovědných oborů (VaVaI)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 fontScale="92500"/>
          </a:bodyPr>
          <a:lstStyle/>
          <a:p>
            <a:pPr lvl="0"/>
            <a:r>
              <a:rPr lang="cs-CZ" dirty="0"/>
              <a:t>Priority: </a:t>
            </a:r>
          </a:p>
          <a:p>
            <a:pPr lvl="1"/>
            <a:r>
              <a:rPr lang="cs-CZ" sz="3200" dirty="0"/>
              <a:t>Kvalita a systematičnost </a:t>
            </a:r>
          </a:p>
          <a:p>
            <a:pPr lvl="1"/>
            <a:r>
              <a:rPr lang="cs-CZ" sz="3200" dirty="0"/>
              <a:t>Systémovost  -&gt; vazba na priority VaVaI</a:t>
            </a:r>
          </a:p>
          <a:p>
            <a:pPr lvl="1"/>
            <a:r>
              <a:rPr lang="cs-CZ" sz="3200" dirty="0"/>
              <a:t>Dlouhodobá udržitelnost a stabilita</a:t>
            </a:r>
          </a:p>
          <a:p>
            <a:pPr lvl="1"/>
            <a:r>
              <a:rPr lang="cs-CZ" sz="3200" dirty="0"/>
              <a:t>Dostupnost, nízko prahovost (inkluzivita) </a:t>
            </a:r>
          </a:p>
          <a:p>
            <a:pPr lvl="1"/>
            <a:endParaRPr lang="cs-CZ" sz="3200" dirty="0"/>
          </a:p>
          <a:p>
            <a:r>
              <a:rPr lang="cs-CZ" dirty="0"/>
              <a:t>Do budoucna … </a:t>
            </a:r>
            <a:r>
              <a:rPr lang="cs-CZ" b="1" dirty="0"/>
              <a:t>systém srovnatelný se sítí ZUŠ</a:t>
            </a:r>
            <a:r>
              <a:rPr lang="cs-CZ" dirty="0"/>
              <a:t>, které se starají o rozvoj uměleckého nadání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68344" y="1772817"/>
            <a:ext cx="216024" cy="15465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cs-CZ" sz="1050" b="1" i="1" dirty="0">
                <a:solidFill>
                  <a:schemeClr val="bg1">
                    <a:lumMod val="95000"/>
                  </a:schemeClr>
                </a:solidFill>
              </a:rPr>
              <a:t>Aktivity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70912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cs-CZ" sz="2800" dirty="0"/>
              <a:t>Typové aktivity dle cílových skupin (1): </a:t>
            </a:r>
          </a:p>
          <a:p>
            <a:pPr lvl="0">
              <a:buNone/>
            </a:pPr>
            <a:endParaRPr lang="cs-CZ" sz="1000" dirty="0"/>
          </a:p>
          <a:p>
            <a:pPr lvl="1"/>
            <a:r>
              <a:rPr lang="cs-CZ" dirty="0"/>
              <a:t>Žáci a studenti </a:t>
            </a:r>
          </a:p>
          <a:p>
            <a:pPr lvl="3"/>
            <a:r>
              <a:rPr lang="cs-CZ" sz="2400" b="1" dirty="0"/>
              <a:t>Kroužky a pravidelné programy STEM /STEAM</a:t>
            </a:r>
          </a:p>
          <a:p>
            <a:pPr lvl="3"/>
            <a:r>
              <a:rPr lang="cs-CZ" sz="2400" dirty="0"/>
              <a:t>Komunitní aktivity (maker communities, </a:t>
            </a:r>
            <a:r>
              <a:rPr lang="cs-CZ" sz="2400" dirty="0" err="1"/>
              <a:t>hackathons</a:t>
            </a:r>
            <a:r>
              <a:rPr lang="cs-CZ" sz="2400" dirty="0"/>
              <a:t> etc.)</a:t>
            </a:r>
          </a:p>
          <a:p>
            <a:pPr lvl="3"/>
            <a:r>
              <a:rPr lang="cs-CZ" sz="2400" dirty="0"/>
              <a:t>Exkurze + (viz. formát T-exkurze)</a:t>
            </a:r>
          </a:p>
          <a:p>
            <a:pPr lvl="3"/>
            <a:r>
              <a:rPr lang="cs-CZ" sz="2400" dirty="0"/>
              <a:t>Letní školy, soustředění (soutěže)</a:t>
            </a:r>
          </a:p>
          <a:p>
            <a:pPr lvl="3"/>
            <a:r>
              <a:rPr lang="cs-CZ" sz="2400" dirty="0"/>
              <a:t>VaVaI projekty, SOČ,„CITIZENS SCIENCE“</a:t>
            </a:r>
          </a:p>
          <a:p>
            <a:pPr lvl="3"/>
            <a:r>
              <a:rPr lang="cs-CZ" sz="2400" dirty="0"/>
              <a:t>Individuální a týmové výzkumné projekty  </a:t>
            </a:r>
          </a:p>
          <a:p>
            <a:pPr lvl="3"/>
            <a:r>
              <a:rPr lang="cs-CZ" sz="2400" dirty="0"/>
              <a:t>Soutěže, soutěže center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92488"/>
          </a:xfrm>
        </p:spPr>
        <p:txBody>
          <a:bodyPr>
            <a:normAutofit fontScale="55000" lnSpcReduction="20000"/>
          </a:bodyPr>
          <a:lstStyle/>
          <a:p>
            <a:pPr lvl="0">
              <a:buNone/>
            </a:pPr>
            <a:r>
              <a:rPr lang="cs-CZ" sz="3600" dirty="0"/>
              <a:t>Typové aktivity dle cílových skupin (2): </a:t>
            </a:r>
          </a:p>
          <a:p>
            <a:pPr lvl="0">
              <a:buNone/>
            </a:pPr>
            <a:endParaRPr lang="cs-CZ" sz="1300" dirty="0"/>
          </a:p>
          <a:p>
            <a:pPr lvl="1"/>
            <a:r>
              <a:rPr lang="cs-CZ" sz="3600" dirty="0"/>
              <a:t>Pro pedagogy i budoucí pedagogy</a:t>
            </a:r>
          </a:p>
          <a:p>
            <a:pPr lvl="4"/>
            <a:r>
              <a:rPr lang="cs-CZ" sz="3100" b="1" dirty="0"/>
              <a:t>Vzdělávací aktivity</a:t>
            </a:r>
          </a:p>
          <a:p>
            <a:pPr lvl="4"/>
            <a:r>
              <a:rPr lang="cs-CZ" sz="3100" b="1" dirty="0"/>
              <a:t>Odborné aktivity na výzkumných pracovištích</a:t>
            </a:r>
            <a:endParaRPr lang="cs-CZ" sz="3100" dirty="0"/>
          </a:p>
          <a:p>
            <a:pPr lvl="4"/>
            <a:r>
              <a:rPr lang="cs-CZ" sz="3100" b="1" dirty="0"/>
              <a:t>Soutěžní přehlídky (týmů, žákovských týmů a učitelů)</a:t>
            </a:r>
            <a:endParaRPr lang="cs-CZ" sz="3100" dirty="0"/>
          </a:p>
          <a:p>
            <a:pPr lvl="4"/>
            <a:r>
              <a:rPr lang="cs-CZ" sz="3100" dirty="0"/>
              <a:t>Konference a kulaté stoly</a:t>
            </a:r>
          </a:p>
          <a:p>
            <a:pPr lvl="4"/>
            <a:r>
              <a:rPr lang="cs-CZ" sz="3100" dirty="0" err="1"/>
              <a:t>Twinning</a:t>
            </a:r>
            <a:r>
              <a:rPr lang="cs-CZ" sz="3100" dirty="0"/>
              <a:t>, studijní cesty (</a:t>
            </a:r>
            <a:r>
              <a:rPr lang="cs-CZ" sz="3100" dirty="0" err="1"/>
              <a:t>DoP</a:t>
            </a:r>
            <a:r>
              <a:rPr lang="cs-CZ" sz="3100" dirty="0"/>
              <a:t>)</a:t>
            </a:r>
          </a:p>
          <a:p>
            <a:pPr lvl="4">
              <a:buNone/>
            </a:pPr>
            <a:endParaRPr lang="cs-CZ" sz="1300" dirty="0"/>
          </a:p>
          <a:p>
            <a:pPr lvl="1"/>
            <a:r>
              <a:rPr lang="cs-CZ" sz="3600" dirty="0"/>
              <a:t>Pro oborové experty</a:t>
            </a:r>
          </a:p>
          <a:p>
            <a:pPr lvl="4"/>
            <a:r>
              <a:rPr lang="cs-CZ" sz="3100" b="1" dirty="0"/>
              <a:t>Vzdělávací aktivity – práce s nadanými, spolupráce s učiteli</a:t>
            </a:r>
            <a:endParaRPr lang="cs-CZ" sz="3100" dirty="0"/>
          </a:p>
          <a:p>
            <a:pPr lvl="4"/>
            <a:r>
              <a:rPr lang="cs-CZ" sz="3100" b="1" dirty="0"/>
              <a:t>Komunikace a vedení jednotlivců a týmů začínajících odborníků</a:t>
            </a:r>
          </a:p>
          <a:p>
            <a:pPr lvl="4"/>
            <a:r>
              <a:rPr lang="cs-CZ" sz="3100" b="1" dirty="0"/>
              <a:t>Design aktivit</a:t>
            </a:r>
            <a:endParaRPr lang="cs-CZ" sz="3100" dirty="0"/>
          </a:p>
          <a:p>
            <a:pPr lvl="4"/>
            <a:r>
              <a:rPr lang="cs-CZ" sz="3100" dirty="0"/>
              <a:t>Konference a kulaté stoly</a:t>
            </a:r>
          </a:p>
          <a:p>
            <a:pPr lvl="4"/>
            <a:r>
              <a:rPr lang="cs-CZ" sz="3100" dirty="0"/>
              <a:t>Twinning, studijní cesty (DoP)</a:t>
            </a:r>
          </a:p>
          <a:p>
            <a:pPr lvl="4">
              <a:buNone/>
            </a:pPr>
            <a:endParaRPr lang="cs-CZ" sz="3100" dirty="0"/>
          </a:p>
          <a:p>
            <a:pPr>
              <a:buNone/>
            </a:pPr>
            <a:endParaRPr lang="cs-CZ" sz="2400" dirty="0"/>
          </a:p>
          <a:p>
            <a:pPr lvl="3"/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69036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9248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cs-CZ" sz="3600" dirty="0"/>
              <a:t>Typové aktivity dle cílových skupin (3): </a:t>
            </a:r>
          </a:p>
          <a:p>
            <a:pPr lvl="0">
              <a:buNone/>
            </a:pPr>
            <a:endParaRPr lang="cs-CZ" sz="1300" dirty="0"/>
          </a:p>
          <a:p>
            <a:pPr lvl="1"/>
            <a:r>
              <a:rPr lang="cs-CZ" sz="3600" dirty="0"/>
              <a:t>Veřejnost (tj. děti, mládež + rodiče) </a:t>
            </a:r>
          </a:p>
          <a:p>
            <a:pPr lvl="4"/>
            <a:r>
              <a:rPr lang="cs-CZ" sz="3100" dirty="0"/>
              <a:t>Výstavy  a roadshow s doprovodnými programy</a:t>
            </a:r>
          </a:p>
          <a:p>
            <a:pPr lvl="4"/>
            <a:r>
              <a:rPr lang="cs-CZ" sz="3100" dirty="0"/>
              <a:t>Festivaly a jarmarky VT</a:t>
            </a:r>
          </a:p>
          <a:p>
            <a:pPr lvl="4"/>
            <a:r>
              <a:rPr lang="cs-CZ" sz="3100" dirty="0"/>
              <a:t>Exkurze s doprovodným programem</a:t>
            </a:r>
          </a:p>
          <a:p>
            <a:pPr lvl="4">
              <a:buNone/>
            </a:pPr>
            <a:endParaRPr lang="cs-CZ" sz="1300" dirty="0"/>
          </a:p>
          <a:p>
            <a:pPr lvl="4">
              <a:buNone/>
            </a:pPr>
            <a:endParaRPr lang="cs-CZ" sz="3100" dirty="0"/>
          </a:p>
          <a:p>
            <a:pPr>
              <a:buNone/>
            </a:pPr>
            <a:endParaRPr lang="cs-CZ" sz="2400" dirty="0"/>
          </a:p>
          <a:p>
            <a:pPr lvl="3"/>
            <a:endParaRPr lang="cs-CZ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iki.rvp.cz/@api/deki/files/18563/=Obrysov%25c3%25a1_mapa_%25c4%258cR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024189"/>
            <a:ext cx="5040560" cy="183381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-162272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/>
              <a:t>Jednotlivé úrovně aktivit sítě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44016" y="-5314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Pentagon 11"/>
          <p:cNvSpPr/>
          <p:nvPr/>
        </p:nvSpPr>
        <p:spPr>
          <a:xfrm rot="5400000">
            <a:off x="5709204" y="3437846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9" name="Pentagon 18"/>
          <p:cNvSpPr/>
          <p:nvPr/>
        </p:nvSpPr>
        <p:spPr>
          <a:xfrm rot="5400000">
            <a:off x="1100692" y="3437846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0" name="Pentagon 19"/>
          <p:cNvSpPr/>
          <p:nvPr/>
        </p:nvSpPr>
        <p:spPr>
          <a:xfrm rot="5400000">
            <a:off x="2252820" y="3437846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1" name="Pentagon 20"/>
          <p:cNvSpPr/>
          <p:nvPr/>
        </p:nvSpPr>
        <p:spPr>
          <a:xfrm rot="5400000">
            <a:off x="3404948" y="3437846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2" name="Pentagon 21"/>
          <p:cNvSpPr/>
          <p:nvPr/>
        </p:nvSpPr>
        <p:spPr>
          <a:xfrm rot="5400000">
            <a:off x="4557076" y="3437846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Pentagon 10"/>
          <p:cNvSpPr/>
          <p:nvPr/>
        </p:nvSpPr>
        <p:spPr>
          <a:xfrm rot="5400000">
            <a:off x="5493180" y="3653870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 </a:t>
            </a:r>
          </a:p>
        </p:txBody>
      </p:sp>
      <p:sp>
        <p:nvSpPr>
          <p:cNvPr id="9" name="Pentagon 8"/>
          <p:cNvSpPr/>
          <p:nvPr/>
        </p:nvSpPr>
        <p:spPr>
          <a:xfrm rot="5400000">
            <a:off x="3116916" y="3653870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Pentagon 9"/>
          <p:cNvSpPr/>
          <p:nvPr/>
        </p:nvSpPr>
        <p:spPr>
          <a:xfrm rot="5400000">
            <a:off x="4269044" y="3653870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" name="Pentagon 16"/>
          <p:cNvSpPr/>
          <p:nvPr/>
        </p:nvSpPr>
        <p:spPr>
          <a:xfrm rot="5400000">
            <a:off x="812660" y="3653870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8" name="Pentagon 17"/>
          <p:cNvSpPr/>
          <p:nvPr/>
        </p:nvSpPr>
        <p:spPr>
          <a:xfrm rot="5400000">
            <a:off x="1964788" y="3653870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Pentagon 5"/>
          <p:cNvSpPr/>
          <p:nvPr/>
        </p:nvSpPr>
        <p:spPr>
          <a:xfrm rot="5400000">
            <a:off x="329756" y="3992758"/>
            <a:ext cx="1224136" cy="1019552"/>
          </a:xfrm>
          <a:prstGeom prst="homePlate">
            <a:avLst>
              <a:gd name="adj" fmla="val 470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5400000"/>
              </a:camera>
              <a:lightRig rig="threePt" dir="t"/>
            </a:scene3d>
          </a:bodyPr>
          <a:lstStyle/>
          <a:p>
            <a:pPr algn="ctr"/>
            <a:r>
              <a:rPr lang="cs-CZ" sz="1000" dirty="0"/>
              <a:t>Individuání  </a:t>
            </a:r>
          </a:p>
          <a:p>
            <a:pPr algn="ctr"/>
            <a:r>
              <a:rPr lang="cs-CZ" sz="1000" dirty="0"/>
              <a:t>aktivity</a:t>
            </a:r>
          </a:p>
        </p:txBody>
      </p:sp>
      <p:sp>
        <p:nvSpPr>
          <p:cNvPr id="8" name="Pentagon 7"/>
          <p:cNvSpPr/>
          <p:nvPr/>
        </p:nvSpPr>
        <p:spPr>
          <a:xfrm rot="5400000">
            <a:off x="2756876" y="3899598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5" name="Pentagon 14"/>
          <p:cNvSpPr/>
          <p:nvPr/>
        </p:nvSpPr>
        <p:spPr>
          <a:xfrm rot="5400000">
            <a:off x="3909004" y="3899598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" name="Pentagon 15"/>
          <p:cNvSpPr/>
          <p:nvPr/>
        </p:nvSpPr>
        <p:spPr>
          <a:xfrm rot="5400000">
            <a:off x="5133140" y="3899598"/>
            <a:ext cx="978408" cy="101955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840760" y="1154162"/>
            <a:ext cx="0" cy="4104456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rapezoid 29"/>
          <p:cNvSpPr/>
          <p:nvPr/>
        </p:nvSpPr>
        <p:spPr>
          <a:xfrm>
            <a:off x="504056" y="2378298"/>
            <a:ext cx="6192688" cy="864096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600" dirty="0"/>
              <a:t>Regionální aktivity: soutěže, letní školy, tábory, exkurze, vzájemné vzdělávání  (pedagogové, oboroví experti), síťování (sdílení kapacit, příležitostí, zkušeností), twinning, diseminace, popularizace</a:t>
            </a:r>
          </a:p>
        </p:txBody>
      </p:sp>
      <p:sp>
        <p:nvSpPr>
          <p:cNvPr id="31" name="Isosceles Triangle 30"/>
          <p:cNvSpPr/>
          <p:nvPr/>
        </p:nvSpPr>
        <p:spPr>
          <a:xfrm>
            <a:off x="720080" y="1226170"/>
            <a:ext cx="5700072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400" strike="sngStrike" dirty="0">
              <a:solidFill>
                <a:schemeClr val="bg1"/>
              </a:solidFill>
            </a:endParaRPr>
          </a:p>
        </p:txBody>
      </p:sp>
      <p:sp>
        <p:nvSpPr>
          <p:cNvPr id="33" name="Pentagon 32"/>
          <p:cNvSpPr/>
          <p:nvPr/>
        </p:nvSpPr>
        <p:spPr>
          <a:xfrm rot="5400000">
            <a:off x="1481884" y="3992758"/>
            <a:ext cx="1224136" cy="1019552"/>
          </a:xfrm>
          <a:prstGeom prst="homePlate">
            <a:avLst>
              <a:gd name="adj" fmla="val 47079"/>
            </a:avLst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000" dirty="0"/>
              <a:t>Centrum 2: </a:t>
            </a:r>
          </a:p>
          <a:p>
            <a:pPr algn="ctr"/>
            <a:r>
              <a:rPr lang="cs-CZ" sz="1000" dirty="0"/>
              <a:t>komunitní  polytechnické aktivity DIY..</a:t>
            </a:r>
          </a:p>
        </p:txBody>
      </p:sp>
      <p:sp>
        <p:nvSpPr>
          <p:cNvPr id="34" name="Pentagon 33"/>
          <p:cNvSpPr/>
          <p:nvPr/>
        </p:nvSpPr>
        <p:spPr>
          <a:xfrm rot="5400000">
            <a:off x="2645452" y="3992758"/>
            <a:ext cx="1224136" cy="1019552"/>
          </a:xfrm>
          <a:prstGeom prst="homePlate">
            <a:avLst>
              <a:gd name="adj" fmla="val 47079"/>
            </a:avLst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000" dirty="0"/>
              <a:t>Centrum 3...</a:t>
            </a:r>
          </a:p>
        </p:txBody>
      </p:sp>
      <p:sp>
        <p:nvSpPr>
          <p:cNvPr id="35" name="Pentagon 34"/>
          <p:cNvSpPr/>
          <p:nvPr/>
        </p:nvSpPr>
        <p:spPr>
          <a:xfrm rot="5400000">
            <a:off x="3797580" y="3992758"/>
            <a:ext cx="1224136" cy="1019552"/>
          </a:xfrm>
          <a:prstGeom prst="homePlate">
            <a:avLst>
              <a:gd name="adj" fmla="val 47079"/>
            </a:avLst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000" dirty="0"/>
              <a:t>Centrum 4..</a:t>
            </a:r>
          </a:p>
        </p:txBody>
      </p:sp>
      <p:sp>
        <p:nvSpPr>
          <p:cNvPr id="36" name="Pentagon 35"/>
          <p:cNvSpPr/>
          <p:nvPr/>
        </p:nvSpPr>
        <p:spPr>
          <a:xfrm rot="5400000">
            <a:off x="5021716" y="3992758"/>
            <a:ext cx="1224136" cy="1019552"/>
          </a:xfrm>
          <a:prstGeom prst="homePlate">
            <a:avLst>
              <a:gd name="adj" fmla="val 47079"/>
            </a:avLst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000" dirty="0"/>
              <a:t>Centrum 5..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84776" y="3432284"/>
            <a:ext cx="1691680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Individuální centra a jejich vzdělávací aktivity (zejména) pro děti a mládež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84776" y="1514202"/>
            <a:ext cx="1691680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Aktivity s přidanou hodnotou regionální a nadregionální dimenze </a:t>
            </a:r>
          </a:p>
        </p:txBody>
      </p:sp>
      <p:sp>
        <p:nvSpPr>
          <p:cNvPr id="28" name="Pentagon 27"/>
          <p:cNvSpPr/>
          <p:nvPr/>
        </p:nvSpPr>
        <p:spPr>
          <a:xfrm rot="5400000">
            <a:off x="329756" y="3992758"/>
            <a:ext cx="1224136" cy="1019552"/>
          </a:xfrm>
          <a:prstGeom prst="homePlate">
            <a:avLst>
              <a:gd name="adj" fmla="val 47079"/>
            </a:avLst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cs-CZ" sz="1000" dirty="0"/>
              <a:t>Centrum 1: </a:t>
            </a:r>
          </a:p>
          <a:p>
            <a:pPr algn="ctr"/>
            <a:r>
              <a:rPr lang="cs-CZ" sz="1000" dirty="0"/>
              <a:t>kroužky STEM/STEAM ...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73206" y="1526976"/>
            <a:ext cx="38093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Nadregionální aktivity,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 err="1">
                <a:solidFill>
                  <a:schemeClr val="bg1"/>
                </a:solidFill>
              </a:rPr>
              <a:t>celostání</a:t>
            </a:r>
            <a:r>
              <a:rPr lang="cs-CZ" dirty="0">
                <a:solidFill>
                  <a:schemeClr val="bg1"/>
                </a:solidFill>
              </a:rPr>
              <a:t> odborná garance, koordinace</a:t>
            </a:r>
            <a:endParaRPr lang="cs-CZ" dirty="0"/>
          </a:p>
        </p:txBody>
      </p:sp>
      <p:cxnSp>
        <p:nvCxnSpPr>
          <p:cNvPr id="40" name="Straight Arrow Connector 39"/>
          <p:cNvCxnSpPr>
            <a:stCxn id="33" idx="3"/>
          </p:cNvCxnSpPr>
          <p:nvPr/>
        </p:nvCxnSpPr>
        <p:spPr>
          <a:xfrm>
            <a:off x="2093952" y="5114602"/>
            <a:ext cx="1829976" cy="690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4" idx="3"/>
          </p:cNvCxnSpPr>
          <p:nvPr/>
        </p:nvCxnSpPr>
        <p:spPr>
          <a:xfrm>
            <a:off x="3257520" y="5114602"/>
            <a:ext cx="738416" cy="690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5" idx="3"/>
          </p:cNvCxnSpPr>
          <p:nvPr/>
        </p:nvCxnSpPr>
        <p:spPr>
          <a:xfrm flipH="1">
            <a:off x="3995936" y="5114602"/>
            <a:ext cx="413712" cy="690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6" idx="3"/>
          </p:cNvCxnSpPr>
          <p:nvPr/>
        </p:nvCxnSpPr>
        <p:spPr>
          <a:xfrm flipH="1">
            <a:off x="4067944" y="5114602"/>
            <a:ext cx="1565840" cy="7332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28" idx="3"/>
          </p:cNvCxnSpPr>
          <p:nvPr/>
        </p:nvCxnSpPr>
        <p:spPr>
          <a:xfrm>
            <a:off x="941824" y="5114602"/>
            <a:ext cx="2939872" cy="7332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3563888" y="2276872"/>
          <a:ext cx="3312368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7092280" y="2276872"/>
            <a:ext cx="0" cy="244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987824" y="2636912"/>
            <a:ext cx="158417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987824" y="342900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059832" y="4221088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Up Arrow 28"/>
          <p:cNvSpPr/>
          <p:nvPr/>
        </p:nvSpPr>
        <p:spPr>
          <a:xfrm>
            <a:off x="4644008" y="4941168"/>
            <a:ext cx="1204712" cy="3600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Box 29"/>
          <p:cNvSpPr txBox="1"/>
          <p:nvPr/>
        </p:nvSpPr>
        <p:spPr>
          <a:xfrm>
            <a:off x="7020272" y="1844824"/>
            <a:ext cx="196880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cs-CZ" i="1" dirty="0">
                <a:solidFill>
                  <a:schemeClr val="tx2">
                    <a:lumMod val="75000"/>
                  </a:schemeClr>
                </a:solidFill>
              </a:rPr>
              <a:t>Míra nadání x věk..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9512" y="1556792"/>
            <a:ext cx="446449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chemeClr val="tx2">
                    <a:lumMod val="75000"/>
                  </a:schemeClr>
                </a:solidFill>
              </a:rPr>
              <a:t>Výstupy (kompetence a znalosti) pro jednotlivé úrovně inov. systému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63888" y="5517232"/>
            <a:ext cx="338437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cs-CZ" dirty="0"/>
              <a:t>FORMÁLNÍ VZDĚLÁVÁNÍ</a:t>
            </a: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374848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sz="3600" dirty="0"/>
              <a:t>Několik úrovní vzdělávacích aktivit sítě </a:t>
            </a:r>
            <a:br>
              <a:rPr lang="cs-CZ" sz="3600" dirty="0"/>
            </a:br>
            <a:r>
              <a:rPr lang="cs-CZ" sz="3600" dirty="0"/>
              <a:t>pro děti a mládež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67127" y="4027130"/>
            <a:ext cx="27860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Basic polytechnic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</a:rPr>
              <a:t>(též popularizačně  / diagnostická úroveń)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44008" y="3356992"/>
            <a:ext cx="1213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Advanced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61519" y="2699628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Expert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20272" y="2492896"/>
            <a:ext cx="19442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Diferenciace typových aktivit, dle cílových kompetenčních modelů pro jednotlivé úrovně</a:t>
            </a:r>
          </a:p>
          <a:p>
            <a:pPr algn="ctr"/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aktivit sítě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512" y="386104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motivační úroveň 1. st. ZŠ širokospektré vyhledávání a diagnostika talentů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9512" y="2996952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rozvoj a profilace, přechod ZŠ/SŠ, badatelské a tvůrčí kompetence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9512" y="2132856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rozvoj se zapojením VŠ, VVO a firem, přechod SŠ/VŠ, samostatná tvůrčí činnost VaVaI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46449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cs-CZ" sz="1600" dirty="0"/>
          </a:p>
          <a:p>
            <a:pPr>
              <a:buNone/>
            </a:pPr>
            <a:r>
              <a:rPr lang="cs-CZ" sz="3800" b="1" dirty="0"/>
              <a:t>KLÍČOVÍ AKTÉŘI:</a:t>
            </a:r>
          </a:p>
          <a:p>
            <a:pPr>
              <a:buNone/>
            </a:pPr>
            <a:endParaRPr lang="cs-CZ" sz="3800" b="1" dirty="0"/>
          </a:p>
          <a:p>
            <a:pPr>
              <a:buNone/>
            </a:pPr>
            <a:r>
              <a:rPr lang="cs-CZ" sz="3800" b="1" dirty="0"/>
              <a:t>Školy, střediska volného času, VŠ, </a:t>
            </a:r>
            <a:r>
              <a:rPr lang="cs-CZ" sz="3800" dirty="0"/>
              <a:t>NNO:</a:t>
            </a:r>
          </a:p>
          <a:p>
            <a:pPr lvl="1"/>
            <a:r>
              <a:rPr lang="cs-CZ" sz="3200" dirty="0"/>
              <a:t>realizace aktivit pro žáky a studenty SCPPV (návrh, příprava)  </a:t>
            </a:r>
          </a:p>
          <a:p>
            <a:pPr>
              <a:buNone/>
            </a:pPr>
            <a:endParaRPr lang="cs-CZ" sz="1600" dirty="0"/>
          </a:p>
          <a:p>
            <a:pPr>
              <a:buNone/>
            </a:pPr>
            <a:r>
              <a:rPr lang="cs-CZ" sz="3800" b="1" dirty="0"/>
              <a:t>Klíčoví stakeholdeři, partneři (VŠ, firmy) </a:t>
            </a:r>
          </a:p>
          <a:p>
            <a:pPr lvl="1"/>
            <a:r>
              <a:rPr lang="cs-CZ" sz="3200" dirty="0"/>
              <a:t>Zapojení expertů z firem, akad pracovníků VŠ/VVO, zapojení PhD </a:t>
            </a:r>
          </a:p>
          <a:p>
            <a:pPr lvl="1"/>
            <a:r>
              <a:rPr lang="cs-CZ" sz="3200" dirty="0"/>
              <a:t>Poskytování zařízení, spolupráce při návrhu a realizaci aktivit</a:t>
            </a:r>
          </a:p>
          <a:p>
            <a:pPr lvl="1"/>
            <a:endParaRPr lang="cs-CZ" sz="3200" dirty="0"/>
          </a:p>
          <a:p>
            <a:pPr>
              <a:buNone/>
            </a:pPr>
            <a:r>
              <a:rPr lang="cs-CZ" sz="3800" b="1" dirty="0"/>
              <a:t>Státní zpráva / Pardubický kraj </a:t>
            </a:r>
            <a:r>
              <a:rPr lang="cs-CZ" sz="3800" dirty="0"/>
              <a:t>a ORP / </a:t>
            </a:r>
            <a:r>
              <a:rPr lang="cs-CZ" sz="3800" b="1" dirty="0"/>
              <a:t>vrcholoví stakeholdeři VaVaI </a:t>
            </a:r>
            <a:r>
              <a:rPr lang="cs-CZ" sz="3800" dirty="0"/>
              <a:t>:</a:t>
            </a:r>
          </a:p>
          <a:p>
            <a:pPr lvl="1">
              <a:buFontTx/>
              <a:buChar char="-"/>
            </a:pPr>
            <a:r>
              <a:rPr lang="cs-CZ" sz="3200" dirty="0"/>
              <a:t>Příprava, kofinancování realizace a udržitelnosti </a:t>
            </a:r>
          </a:p>
          <a:p>
            <a:pPr lvl="1">
              <a:buFontTx/>
              <a:buChar char="-"/>
            </a:pPr>
            <a:r>
              <a:rPr lang="cs-CZ" sz="3200" dirty="0"/>
              <a:t>Synchronizace s přípravou KAP a MAP </a:t>
            </a:r>
          </a:p>
          <a:p>
            <a:pPr lvl="1">
              <a:buFontTx/>
              <a:buChar char="-"/>
            </a:pPr>
            <a:r>
              <a:rPr lang="cs-CZ" sz="3200" dirty="0"/>
              <a:t>Soulad s dlouhodobým záměrem rozvoje vzdělávací soustavy pardubického kraje a jeho implementací</a:t>
            </a:r>
          </a:p>
          <a:p>
            <a:pPr lvl="1">
              <a:buFontTx/>
              <a:buChar char="-"/>
            </a:pPr>
            <a:r>
              <a:rPr lang="cs-CZ" sz="3200" dirty="0"/>
              <a:t>Soulad s implementací RIS3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352928" cy="518457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cs-CZ" sz="1600" dirty="0"/>
          </a:p>
          <a:p>
            <a:pPr>
              <a:buNone/>
            </a:pPr>
            <a:r>
              <a:rPr lang="cs-CZ" sz="3300" b="1" dirty="0"/>
              <a:t>Cílem intervence SCPPV je široce dostupná síť center volnočasového vzdělávání, která</a:t>
            </a:r>
            <a:r>
              <a:rPr lang="cs-CZ" sz="3300" dirty="0"/>
              <a:t>:</a:t>
            </a:r>
          </a:p>
          <a:p>
            <a:pPr>
              <a:buNone/>
            </a:pPr>
            <a:endParaRPr lang="cs-CZ" sz="1800" dirty="0"/>
          </a:p>
          <a:p>
            <a:pPr lvl="0"/>
            <a:r>
              <a:rPr lang="cs-CZ" sz="3300" dirty="0"/>
              <a:t>postkytuje dlouhodobou systematickou podporu rozvoje nadání / přirozeného potenciálu dětí a mládeže pro VaVaI</a:t>
            </a:r>
          </a:p>
          <a:p>
            <a:pPr lvl="1"/>
            <a:r>
              <a:rPr lang="cs-CZ" sz="3300" dirty="0"/>
              <a:t> která je dostatečně tematicky a odborně diferenciována a individualizována (tj. přizpůsobena jakCS široké populace tak i CS vysoce nadaných)</a:t>
            </a:r>
          </a:p>
          <a:p>
            <a:pPr lvl="0"/>
            <a:r>
              <a:rPr lang="cs-CZ" sz="3300" dirty="0"/>
              <a:t>podporuje identifikaci nadání</a:t>
            </a:r>
          </a:p>
          <a:p>
            <a:pPr lvl="0"/>
            <a:r>
              <a:rPr lang="cs-CZ" sz="3300" dirty="0"/>
              <a:t>vytváří prostor pro větší diferenciaci a individualizaci výuky v počátečním vzdělávání </a:t>
            </a:r>
          </a:p>
          <a:p>
            <a:pPr lvl="0"/>
            <a:r>
              <a:rPr lang="cs-CZ" sz="3300" dirty="0"/>
              <a:t>podporuje růst kvality polytechnického vzdělávání v celém počátečním vzdělávání (MŠ,ZŠ,SŠ,VŠ), skrze:</a:t>
            </a:r>
          </a:p>
          <a:p>
            <a:pPr lvl="1"/>
            <a:r>
              <a:rPr lang="cs-CZ" sz="3300" dirty="0"/>
              <a:t>podporu tvořivosti a rozvoj dalších klíčových kompetencí dle RVP</a:t>
            </a:r>
          </a:p>
          <a:p>
            <a:pPr lvl="1"/>
            <a:r>
              <a:rPr lang="cs-CZ" sz="3300" dirty="0"/>
              <a:t>akcent na mezipředmětové vazby a propojení s praxí</a:t>
            </a:r>
          </a:p>
          <a:p>
            <a:pPr lvl="1"/>
            <a:r>
              <a:rPr lang="cs-CZ" sz="3300" dirty="0"/>
              <a:t>realizaci celoživotního vzdělávání/učení s pedagogů formálního i neformálního vzdělávání </a:t>
            </a:r>
          </a:p>
          <a:p>
            <a:pPr lvl="1"/>
            <a:r>
              <a:rPr lang="cs-CZ" sz="3300" dirty="0"/>
              <a:t>podporu odborné přípravy budoucích pedagogických pracovníků</a:t>
            </a:r>
          </a:p>
          <a:p>
            <a:pPr lvl="1"/>
            <a:r>
              <a:rPr lang="cs-CZ" sz="3300" dirty="0"/>
              <a:t>zapojení klíčových stakeholderů (firmy, VŠ, VVO – vazba na RIS3), do přípravy a realizace vzdělávacích aktivit</a:t>
            </a:r>
          </a:p>
          <a:p>
            <a:pPr lvl="0"/>
            <a:r>
              <a:rPr lang="cs-CZ" sz="3300" dirty="0"/>
              <a:t>podporuje a rozvojí zájem o VT, a popularizuje kariérní volby v oblasti VaVaI</a:t>
            </a:r>
          </a:p>
          <a:p>
            <a:pPr lvl="0"/>
            <a:r>
              <a:rPr lang="cs-CZ" sz="3300" dirty="0"/>
              <a:t>pomáhá při koncepčním strategickém řízení agendy rozvoje nadání pro VaV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70912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sz="4500" b="1" dirty="0"/>
              <a:t>Harmonogram:</a:t>
            </a:r>
          </a:p>
          <a:p>
            <a:pPr>
              <a:buNone/>
            </a:pPr>
            <a:r>
              <a:rPr lang="cs-CZ" sz="3400" dirty="0"/>
              <a:t>Příprava (2016-2017): </a:t>
            </a:r>
          </a:p>
          <a:p>
            <a:pPr marL="1771650" lvl="3" indent="-514350"/>
            <a:r>
              <a:rPr lang="cs-CZ" sz="2200" dirty="0"/>
              <a:t>Mapování, identifikace klíčových aktérů a potřeb</a:t>
            </a:r>
          </a:p>
          <a:p>
            <a:pPr marL="1771650" lvl="3" indent="-514350"/>
            <a:r>
              <a:rPr lang="cs-CZ" sz="2200" dirty="0"/>
              <a:t>Vytvoření odborného týmu partnerů, rozpracování koncepce a formulace aktivit</a:t>
            </a:r>
          </a:p>
          <a:p>
            <a:pPr marL="1771650" lvl="3" indent="-514350"/>
            <a:r>
              <a:rPr lang="cs-CZ" sz="2200" dirty="0"/>
              <a:t>Projednání a zapracování do AP RIS3, KAP a MAP </a:t>
            </a:r>
          </a:p>
          <a:p>
            <a:pPr marL="1771650" lvl="3" indent="-514350"/>
            <a:r>
              <a:rPr lang="cs-CZ" sz="2200" dirty="0"/>
              <a:t>Příprava a podání projektů do OP VVV, IROP</a:t>
            </a:r>
          </a:p>
          <a:p>
            <a:pPr>
              <a:buNone/>
            </a:pPr>
            <a:r>
              <a:rPr lang="cs-CZ" sz="3400" dirty="0"/>
              <a:t>Realizace (2017-2022) :</a:t>
            </a:r>
          </a:p>
          <a:p>
            <a:pPr marL="1771650" lvl="3" indent="-514350"/>
            <a:r>
              <a:rPr lang="cs-CZ" sz="2200" dirty="0"/>
              <a:t>Realizace pilotní a růstové fáze SCPPV (2017-2019)</a:t>
            </a:r>
          </a:p>
          <a:p>
            <a:pPr marL="1771650" lvl="3" indent="-514350"/>
            <a:r>
              <a:rPr lang="cs-CZ" sz="2200" dirty="0"/>
              <a:t>Vyhodnocení  (ve vazbě na KAP, MAP a RIS3 - 2019)</a:t>
            </a:r>
          </a:p>
          <a:p>
            <a:pPr marL="1771650" lvl="3" indent="-514350"/>
            <a:r>
              <a:rPr lang="cs-CZ" sz="2200" dirty="0"/>
              <a:t>Realizace provozně-stabilizační fáze, z prostředků SF (2020-2022)</a:t>
            </a:r>
          </a:p>
          <a:p>
            <a:pPr>
              <a:buNone/>
            </a:pPr>
            <a:r>
              <a:rPr lang="cs-CZ" sz="3400" dirty="0"/>
              <a:t>Udržitelnost (2022+):</a:t>
            </a:r>
          </a:p>
          <a:p>
            <a:pPr marL="1771650" lvl="3" indent="-514350"/>
            <a:r>
              <a:rPr lang="cs-CZ" sz="2200" dirty="0"/>
              <a:t>Funkční, stabilní a provozně udržitelná SCPPV</a:t>
            </a:r>
          </a:p>
          <a:p>
            <a:pPr marL="1771650" lvl="3" indent="-514350"/>
            <a:r>
              <a:rPr lang="cs-CZ" sz="2200" dirty="0"/>
              <a:t>Provoz z prostředků klíčových stakeholderů (2022+)</a:t>
            </a:r>
          </a:p>
          <a:p>
            <a:pPr marL="1771650" lvl="3" indent="-514350"/>
            <a:r>
              <a:rPr lang="cs-CZ" sz="2200" dirty="0"/>
              <a:t> podpora analogická ZUŠ</a:t>
            </a:r>
          </a:p>
          <a:p>
            <a:pPr>
              <a:buNone/>
            </a:pPr>
            <a:endParaRPr lang="cs-CZ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Síť center polytechnického a přírodovědného vzdělávání (SCPPV)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7091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4500" b="1" dirty="0"/>
              <a:t>Náklady:</a:t>
            </a:r>
          </a:p>
          <a:p>
            <a:pPr>
              <a:buNone/>
            </a:pPr>
            <a:r>
              <a:rPr lang="cs-CZ" sz="3400" dirty="0"/>
              <a:t>Příprava (2016-2017): </a:t>
            </a:r>
          </a:p>
          <a:p>
            <a:pPr marL="1771650" lvl="3" indent="-514350"/>
            <a:r>
              <a:rPr lang="cs-CZ" sz="2200" dirty="0"/>
              <a:t>0,5 MCZK (SmAcc) + náklady partnerů na přípravu dílčích částí projektových žádostí (způsobilé náklady OP) </a:t>
            </a:r>
          </a:p>
          <a:p>
            <a:pPr>
              <a:buNone/>
            </a:pPr>
            <a:r>
              <a:rPr lang="cs-CZ" sz="3400" dirty="0"/>
              <a:t>Realizace (2017-2022):</a:t>
            </a:r>
          </a:p>
          <a:p>
            <a:pPr marL="1771650" lvl="3" indent="-514350"/>
            <a:r>
              <a:rPr lang="cs-CZ" sz="2200" dirty="0"/>
              <a:t>Neinvestiční ~20 MCZK/rok </a:t>
            </a:r>
          </a:p>
          <a:p>
            <a:pPr marL="1771650" lvl="3" indent="-514350"/>
            <a:r>
              <a:rPr lang="cs-CZ" sz="2200" dirty="0"/>
              <a:t>Investice (vč. dobudování infrastruktury z IROP) ~ 250 MCZK</a:t>
            </a:r>
          </a:p>
          <a:p>
            <a:pPr>
              <a:buNone/>
            </a:pPr>
            <a:r>
              <a:rPr lang="cs-CZ" sz="3400" dirty="0"/>
              <a:t>Udržitelnost (2022+):</a:t>
            </a:r>
          </a:p>
          <a:p>
            <a:pPr marL="1771650" lvl="3" indent="-514350"/>
            <a:r>
              <a:rPr lang="cs-CZ" sz="2200" dirty="0"/>
              <a:t>Neinvestiční ~15 MCZK/rok</a:t>
            </a:r>
          </a:p>
          <a:p>
            <a:pPr marL="1771650" lvl="3" indent="-514350"/>
            <a:r>
              <a:rPr lang="cs-CZ" sz="2200" dirty="0"/>
              <a:t>Reinvestice, obnova  ~3 MCZK/rok (průměr do 2030)</a:t>
            </a:r>
          </a:p>
          <a:p>
            <a:pPr marL="1771650" lvl="3" indent="-514350">
              <a:buNone/>
            </a:pPr>
            <a:r>
              <a:rPr lang="cs-CZ" sz="2200" dirty="0"/>
              <a:t>[ Cíl: podpora sítě CPPV ze strany MŠMT obdobná síti ZUŠ ]</a:t>
            </a:r>
          </a:p>
          <a:p>
            <a:pPr marL="1771650" lvl="3" indent="-514350"/>
            <a:endParaRPr lang="cs-CZ" sz="2200" dirty="0"/>
          </a:p>
          <a:p>
            <a:pPr>
              <a:buNone/>
            </a:pPr>
            <a:endParaRPr lang="cs-CZ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Děkuji za pozornost.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400800" cy="2808312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4725144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long run, men hit only what they aim at. Therefore, they had better aim at something high. – Henry David Thoreau</a:t>
            </a:r>
            <a:endParaRPr lang="cs-CZ" dirty="0"/>
          </a:p>
        </p:txBody>
      </p:sp>
      <p:sp>
        <p:nvSpPr>
          <p:cNvPr id="5" name="Rectangle 4"/>
          <p:cNvSpPr/>
          <p:nvPr/>
        </p:nvSpPr>
        <p:spPr>
          <a:xfrm>
            <a:off x="3200246" y="3563724"/>
            <a:ext cx="2743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prstClr val="black"/>
                </a:solidFill>
                <a:hlinkClick r:id="rId2"/>
              </a:rPr>
              <a:t>Alexandr.Prokop@msmt.cz</a:t>
            </a:r>
            <a:r>
              <a:rPr lang="cs-CZ" dirty="0">
                <a:solidFill>
                  <a:prstClr val="black"/>
                </a:solidFill>
              </a:rPr>
              <a:t> 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2603</TotalTime>
  <Words>959</Words>
  <Application>Microsoft Office PowerPoint</Application>
  <PresentationFormat>Předvádění na obrazovce (4:3)</PresentationFormat>
  <Paragraphs>156</Paragraphs>
  <Slides>14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Síť center polytechnického a přírodovědného vzdělávání (SCPPV) </vt:lpstr>
      <vt:lpstr>Síť center polytechnického a přírodovědného vzdělávání (SCPPV)</vt:lpstr>
      <vt:lpstr>Síť center polytechnického a přírodovědného vzdělávání (SCPPV)</vt:lpstr>
      <vt:lpstr>Síť center polytechnického a přírodovědného vzdělávání (SCPPV)</vt:lpstr>
      <vt:lpstr>Síť center polytechnického a přírodovědného vzdělávání (SCPPV)</vt:lpstr>
      <vt:lpstr>Síť center polytechnického a přírodovědného vzdělávání (SCPPV)</vt:lpstr>
      <vt:lpstr>Síť center polytechnického a přírodovědného vzdělávání (SCPPV)</vt:lpstr>
      <vt:lpstr>Jednotlivé úrovně aktivit sítě</vt:lpstr>
      <vt:lpstr>Několik úrovní vzdělávacích aktivit sítě  pro děti a mládež</vt:lpstr>
      <vt:lpstr>Síť center polytechnického a přírodovědného vzdělávání (SCPPV)</vt:lpstr>
      <vt:lpstr>Síť center polytechnického a přírodovědného vzdělávání (SCPPV)</vt:lpstr>
      <vt:lpstr>Síť center polytechnického a přírodovědného vzdělávání (SCPPV)</vt:lpstr>
      <vt:lpstr>Síť center polytechnického a přírodovědného vzdělávání (SCPPV)</vt:lpstr>
      <vt:lpstr>Děkuji za pozornost.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Síť center polytechnického a přírodovědného vzdělávání (SCPPV)</dc:title>
  <dc:creator>AlexP</dc:creator>
  <cp:lastModifiedBy>Eva Feyfarova</cp:lastModifiedBy>
  <cp:revision>42</cp:revision>
  <dcterms:created xsi:type="dcterms:W3CDTF">2015-12-09T23:08:55Z</dcterms:created>
  <dcterms:modified xsi:type="dcterms:W3CDTF">2017-07-15T12:13:20Z</dcterms:modified>
</cp:coreProperties>
</file>