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14"/>
  </p:notesMasterIdLst>
  <p:sldIdLst>
    <p:sldId id="263" r:id="rId5"/>
    <p:sldId id="320" r:id="rId6"/>
    <p:sldId id="322" r:id="rId7"/>
    <p:sldId id="323" r:id="rId8"/>
    <p:sldId id="327" r:id="rId9"/>
    <p:sldId id="324" r:id="rId10"/>
    <p:sldId id="309" r:id="rId11"/>
    <p:sldId id="326" r:id="rId12"/>
    <p:sldId id="325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itka Baťková" initials="JB" lastIdx="23" clrIdx="0">
    <p:extLst>
      <p:ext uri="{19B8F6BF-5375-455C-9EA6-DF929625EA0E}">
        <p15:presenceInfo xmlns:p15="http://schemas.microsoft.com/office/powerpoint/2012/main" userId="62c6a1f779d43497" providerId="Windows Live"/>
      </p:ext>
    </p:extLst>
  </p:cmAuthor>
  <p:cmAuthor id="2" name="Marie Gazdagova" initials="MG" lastIdx="21" clrIdx="1">
    <p:extLst>
      <p:ext uri="{19B8F6BF-5375-455C-9EA6-DF929625EA0E}">
        <p15:presenceInfo xmlns:p15="http://schemas.microsoft.com/office/powerpoint/2012/main" userId="9460c17bad12059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26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DCB3D-DA0E-4E80-BFCE-86128F8D2741}" type="datetimeFigureOut">
              <a:rPr lang="cs-CZ" smtClean="0"/>
              <a:t>04.12.2017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5F9349-4825-485F-8A32-6ED5152329E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8691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34CFD2-9525-41A4-9AC7-7ABFEFE6EA29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3346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0FCB1-65C3-40B7-84CE-6FF899048C9F}" type="datetime1">
              <a:rPr lang="cs-CZ" smtClean="0"/>
              <a:t>04.12.2017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4265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CA77C-0C23-4453-8086-EE835A1B747B}" type="datetime1">
              <a:rPr lang="cs-CZ" smtClean="0"/>
              <a:t>04.12.2017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7585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6997-7E25-4DFF-BE2D-6D49C68008D3}" type="datetime1">
              <a:rPr lang="cs-CZ" smtClean="0"/>
              <a:t>04.12.2017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8746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ACA7B-5C65-4AA5-9264-8A60C2B357B0}" type="datetime1">
              <a:rPr lang="cs-CZ" smtClean="0"/>
              <a:t>04.12.2017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1097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23C13-AEFF-4D9B-BE9E-56AF365E2964}" type="datetime1">
              <a:rPr lang="cs-CZ" smtClean="0"/>
              <a:t>04.12.2017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011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D13A8-DC97-454B-AD10-78ECE443FFE6}" type="datetime1">
              <a:rPr lang="cs-CZ" smtClean="0"/>
              <a:t>04.12.2017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0871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A0CFF-8837-4C3D-99FD-6C3AA2A8F3E2}" type="datetime1">
              <a:rPr lang="cs-CZ" smtClean="0"/>
              <a:t>04.12.2017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612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92E6-1E27-4901-BEF8-B6C2D604A333}" type="datetime1">
              <a:rPr lang="cs-CZ" smtClean="0"/>
              <a:t>04.12.2017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2313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236DC-4DBA-497E-AF2C-418AE98D97A8}" type="datetime1">
              <a:rPr lang="cs-CZ" smtClean="0"/>
              <a:t>04.12.2017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8312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13EF4-5E1E-49D3-92FA-B4F47100E9BE}" type="datetime1">
              <a:rPr lang="cs-CZ" smtClean="0"/>
              <a:t>04.12.2017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9920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10A27-519A-45CE-8989-ED32AA03EEC0}" type="datetime1">
              <a:rPr lang="cs-CZ" smtClean="0"/>
              <a:t>04.12.2017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6716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C4689-E181-4912-8C10-BF5B9DE258FE}" type="datetime1">
              <a:rPr lang="cs-CZ" smtClean="0"/>
              <a:t>04.12.2017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9F3B1-D834-4C5C-8CC7-F573C9FC4A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4669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nidv.cz/cs/onas/krajska-pracoviste.ep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gazdagova@nidv.cz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3778967" y="1917688"/>
            <a:ext cx="41884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sz="4000" b="1" dirty="0" smtClean="0"/>
              <a:t>KA 03 - Vzdělávání </a:t>
            </a:r>
            <a:endParaRPr lang="cs-CZ" sz="4000" b="1" dirty="0"/>
          </a:p>
        </p:txBody>
      </p:sp>
      <p:sp>
        <p:nvSpPr>
          <p:cNvPr id="6" name="TextovéPole 5"/>
          <p:cNvSpPr txBox="1"/>
          <p:nvPr/>
        </p:nvSpPr>
        <p:spPr>
          <a:xfrm>
            <a:off x="402021" y="4880493"/>
            <a:ext cx="5671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Reg. č. CZ.02.3.68/0.0/0.0/15_001/0000283</a:t>
            </a:r>
            <a:endParaRPr lang="cs-CZ" dirty="0"/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9203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1"/>
            <a:ext cx="10300792" cy="641758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/>
              <a:t>Vzdělávací program pro širší vedení škol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38504" y="1521372"/>
            <a:ext cx="10846458" cy="40689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 smtClean="0"/>
              <a:t>	Východiska pro tvorbu vzdělávacího programu</a:t>
            </a:r>
          </a:p>
          <a:p>
            <a:pPr marL="0" indent="0" algn="just">
              <a:buNone/>
            </a:pPr>
            <a:endParaRPr lang="cs-CZ" b="1" dirty="0" smtClean="0"/>
          </a:p>
          <a:p>
            <a:pPr marL="0" indent="0" algn="just">
              <a:buNone/>
            </a:pPr>
            <a:r>
              <a:rPr lang="cs-CZ" dirty="0" smtClean="0"/>
              <a:t>			Projekt IPn ČŠI Kompetence III </a:t>
            </a:r>
            <a:r>
              <a:rPr lang="cs-CZ" i="1" dirty="0" smtClean="0"/>
              <a:t>Vzdělávací lídr</a:t>
            </a:r>
          </a:p>
          <a:p>
            <a:pPr marL="0" indent="0" algn="just">
              <a:buNone/>
            </a:pPr>
            <a:endParaRPr lang="cs-CZ" i="1" dirty="0" smtClean="0"/>
          </a:p>
          <a:p>
            <a:pPr marL="0" indent="0" algn="just">
              <a:buNone/>
            </a:pPr>
            <a:r>
              <a:rPr lang="cs-CZ" dirty="0" smtClean="0"/>
              <a:t>			Indikátory Kvalitní školy dle ČŠI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sz="2800" dirty="0" smtClean="0"/>
              <a:t>			</a:t>
            </a:r>
            <a:r>
              <a:rPr lang="cs-CZ" dirty="0" smtClean="0"/>
              <a:t>Projekt IPn NIDV Kariérní systém</a:t>
            </a:r>
          </a:p>
          <a:p>
            <a:pPr marL="914400" lvl="2" indent="0">
              <a:buNone/>
            </a:pPr>
            <a:endParaRPr lang="cs-CZ" dirty="0"/>
          </a:p>
          <a:p>
            <a:pPr marL="914400" lvl="2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symbol pro text 3"/>
          <p:cNvSpPr txBox="1">
            <a:spLocks/>
          </p:cNvSpPr>
          <p:nvPr/>
        </p:nvSpPr>
        <p:spPr>
          <a:xfrm>
            <a:off x="1026367" y="2057400"/>
            <a:ext cx="3424335" cy="3811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 smtClean="0"/>
          </a:p>
          <a:p>
            <a:endParaRPr lang="cs-CZ" dirty="0"/>
          </a:p>
        </p:txBody>
      </p:sp>
      <p:sp>
        <p:nvSpPr>
          <p:cNvPr id="6" name="Šipka doprava 5"/>
          <p:cNvSpPr/>
          <p:nvPr/>
        </p:nvSpPr>
        <p:spPr>
          <a:xfrm>
            <a:off x="1227779" y="2702034"/>
            <a:ext cx="944673" cy="5283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Šipka doprava 6"/>
          <p:cNvSpPr/>
          <p:nvPr/>
        </p:nvSpPr>
        <p:spPr>
          <a:xfrm>
            <a:off x="1227779" y="3766382"/>
            <a:ext cx="944673" cy="5283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8" name="Šipka doprava 7"/>
          <p:cNvSpPr/>
          <p:nvPr/>
        </p:nvSpPr>
        <p:spPr>
          <a:xfrm>
            <a:off x="1227778" y="4886828"/>
            <a:ext cx="944673" cy="5283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907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81733" y="429611"/>
            <a:ext cx="9772285" cy="906517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/>
              <a:t>Vzdělávací program pro širší vedení škol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38504" y="1468073"/>
            <a:ext cx="10846458" cy="4555222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cs-CZ" b="1" dirty="0" smtClean="0">
                <a:solidFill>
                  <a:srgbClr val="0070C0"/>
                </a:solidFill>
              </a:rPr>
              <a:t>	</a:t>
            </a:r>
            <a:endParaRPr lang="cs-CZ" b="1" dirty="0" smtClean="0"/>
          </a:p>
          <a:p>
            <a:pPr marL="228600" lvl="2">
              <a:lnSpc>
                <a:spcPct val="110000"/>
              </a:lnSpc>
              <a:spcBef>
                <a:spcPts val="1000"/>
              </a:spcBef>
            </a:pPr>
            <a:r>
              <a:rPr lang="cs-CZ" sz="5100" dirty="0"/>
              <a:t>Rozvoj kompetencí ředitelů škol a širšího vedení školy v oblasti strategického řízení a plánování se zaměřením na pedagogické vedení a kulturu školy podporující maximální rozvoj každého žáka</a:t>
            </a:r>
          </a:p>
          <a:p>
            <a:pPr marL="228600" lvl="2">
              <a:lnSpc>
                <a:spcPct val="110000"/>
              </a:lnSpc>
              <a:spcBef>
                <a:spcPts val="1000"/>
              </a:spcBef>
            </a:pPr>
            <a:endParaRPr lang="cs-CZ" sz="5100" dirty="0"/>
          </a:p>
          <a:p>
            <a:pPr marL="228600" lvl="2">
              <a:lnSpc>
                <a:spcPct val="110000"/>
              </a:lnSpc>
              <a:spcBef>
                <a:spcPts val="1000"/>
              </a:spcBef>
            </a:pPr>
            <a:r>
              <a:rPr lang="cs-CZ" sz="5100" dirty="0"/>
              <a:t>Realizace strategického řízení a plánování ve školách prostřednictvím řízení změn při uplatnění leadershipu  vedoucích pracovníků škol</a:t>
            </a:r>
          </a:p>
          <a:p>
            <a:pPr marL="228600" lvl="2">
              <a:lnSpc>
                <a:spcPct val="110000"/>
              </a:lnSpc>
              <a:spcBef>
                <a:spcPts val="1000"/>
              </a:spcBef>
            </a:pPr>
            <a:endParaRPr lang="cs-CZ" sz="5100" dirty="0"/>
          </a:p>
          <a:p>
            <a:pPr marL="228600" lvl="2">
              <a:lnSpc>
                <a:spcPct val="110000"/>
              </a:lnSpc>
              <a:spcBef>
                <a:spcPts val="1000"/>
              </a:spcBef>
            </a:pPr>
            <a:r>
              <a:rPr lang="cs-CZ" sz="5100" dirty="0"/>
              <a:t>Zahájení diskuse ve sborech škol ke klíčovým tématům spojeným se strategií školy, kulturou školy a pedagogickým </a:t>
            </a:r>
            <a:r>
              <a:rPr lang="cs-CZ" sz="5100" dirty="0" smtClean="0"/>
              <a:t>leadershipem.</a:t>
            </a:r>
            <a:endParaRPr lang="cs-CZ" dirty="0" smtClean="0"/>
          </a:p>
          <a:p>
            <a:pPr marL="0" indent="0" algn="r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symbol pro text 3"/>
          <p:cNvSpPr txBox="1">
            <a:spLocks/>
          </p:cNvSpPr>
          <p:nvPr/>
        </p:nvSpPr>
        <p:spPr>
          <a:xfrm>
            <a:off x="1026367" y="2057400"/>
            <a:ext cx="3424335" cy="3811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609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9973621" cy="906517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/>
              <a:t>Vzdělávací program pro širší vedení škol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8024" y="2057400"/>
            <a:ext cx="10846458" cy="4068984"/>
          </a:xfrm>
        </p:spPr>
        <p:txBody>
          <a:bodyPr>
            <a:normAutofit fontScale="92500" lnSpcReduction="20000"/>
          </a:bodyPr>
          <a:lstStyle/>
          <a:p>
            <a:pPr marL="228600" lvl="2">
              <a:lnSpc>
                <a:spcPct val="110000"/>
              </a:lnSpc>
              <a:spcBef>
                <a:spcPts val="1000"/>
              </a:spcBef>
            </a:pPr>
            <a:r>
              <a:rPr lang="cs-CZ" sz="3100" dirty="0" smtClean="0"/>
              <a:t>provede </a:t>
            </a:r>
            <a:r>
              <a:rPr lang="cs-CZ" sz="3100" dirty="0"/>
              <a:t>účastníky jednotlivými kroky při </a:t>
            </a:r>
            <a:r>
              <a:rPr lang="cs-CZ" sz="3100" dirty="0" smtClean="0"/>
              <a:t>tvorbě strategického </a:t>
            </a:r>
            <a:r>
              <a:rPr lang="cs-CZ" sz="3100" dirty="0"/>
              <a:t>plánu rozvoje školy</a:t>
            </a:r>
          </a:p>
          <a:p>
            <a:pPr marL="228600" lvl="2">
              <a:lnSpc>
                <a:spcPct val="110000"/>
              </a:lnSpc>
              <a:spcBef>
                <a:spcPts val="1000"/>
              </a:spcBef>
            </a:pPr>
            <a:r>
              <a:rPr lang="cs-CZ" sz="3000" dirty="0" smtClean="0"/>
              <a:t>strategický </a:t>
            </a:r>
            <a:r>
              <a:rPr lang="cs-CZ" sz="3000" dirty="0"/>
              <a:t>plán rozvoje školy je podmínkou pro efektivní </a:t>
            </a:r>
            <a:r>
              <a:rPr lang="cs-CZ" sz="3000" dirty="0" smtClean="0"/>
              <a:t>řízení </a:t>
            </a:r>
            <a:r>
              <a:rPr lang="cs-CZ" sz="3000" dirty="0"/>
              <a:t>školy i naplňování </a:t>
            </a:r>
            <a:r>
              <a:rPr lang="cs-CZ" sz="3000" dirty="0" smtClean="0"/>
              <a:t>kritérií </a:t>
            </a:r>
            <a:r>
              <a:rPr lang="cs-CZ" sz="3000" dirty="0"/>
              <a:t>kvalitní školy dle ČŠI</a:t>
            </a:r>
          </a:p>
          <a:p>
            <a:pPr marL="228600" lvl="2">
              <a:lnSpc>
                <a:spcPct val="110000"/>
              </a:lnSpc>
              <a:spcBef>
                <a:spcPts val="1000"/>
              </a:spcBef>
            </a:pPr>
            <a:r>
              <a:rPr lang="cs-CZ" sz="3000" dirty="0" smtClean="0"/>
              <a:t>strategický </a:t>
            </a:r>
            <a:r>
              <a:rPr lang="cs-CZ" sz="3000" dirty="0"/>
              <a:t>plán rozvoje školy je následně konkretizován ve 	školním akčním plánu (ŠAP)	- vazba na Postupy MAP II – </a:t>
            </a:r>
            <a:r>
              <a:rPr lang="cs-CZ" sz="3000" dirty="0" smtClean="0"/>
              <a:t>podaktivita </a:t>
            </a:r>
            <a:r>
              <a:rPr lang="cs-CZ" sz="3000" dirty="0"/>
              <a:t>2.7 Podpora škol v plánování</a:t>
            </a:r>
            <a:r>
              <a:rPr lang="cs-CZ" dirty="0"/>
              <a:t>								</a:t>
            </a:r>
          </a:p>
          <a:p>
            <a:pPr marL="457200" lvl="1" indent="0" algn="just">
              <a:buNone/>
            </a:pPr>
            <a:endParaRPr lang="cs-CZ" sz="2400" dirty="0"/>
          </a:p>
          <a:p>
            <a:pPr marL="914400" lvl="2" indent="0">
              <a:buNone/>
            </a:pPr>
            <a:r>
              <a:rPr lang="cs-CZ" dirty="0" smtClean="0"/>
              <a:t>	</a:t>
            </a:r>
          </a:p>
          <a:p>
            <a:pPr marL="0" indent="0" algn="r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symbol pro text 3"/>
          <p:cNvSpPr txBox="1">
            <a:spLocks/>
          </p:cNvSpPr>
          <p:nvPr/>
        </p:nvSpPr>
        <p:spPr>
          <a:xfrm>
            <a:off x="1026367" y="2057400"/>
            <a:ext cx="3424335" cy="3811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312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8414571" cy="906517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rgbClr val="0070C0"/>
                </a:solidFill>
              </a:rPr>
              <a:t>Vzdělávací program pro širší vedení škol </a:t>
            </a:r>
            <a:endParaRPr lang="cs-CZ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38504" y="2134368"/>
            <a:ext cx="10846458" cy="34559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Cílová skupina</a:t>
            </a:r>
            <a:r>
              <a:rPr lang="cs-CZ" dirty="0" smtClean="0"/>
              <a:t>: </a:t>
            </a:r>
          </a:p>
          <a:p>
            <a:r>
              <a:rPr lang="cs-CZ" dirty="0" smtClean="0"/>
              <a:t>primárně širší vedení základních  a mateřských škol, přednostně jsou zařazovány školy v intenzivní podpoře</a:t>
            </a:r>
          </a:p>
          <a:p>
            <a:pPr marL="0" indent="0">
              <a:buNone/>
            </a:pPr>
            <a:r>
              <a:rPr lang="cs-CZ" i="1" dirty="0" smtClean="0"/>
              <a:t>  	</a:t>
            </a:r>
          </a:p>
          <a:p>
            <a:pPr marL="914400" lvl="2" indent="0">
              <a:buNone/>
            </a:pPr>
            <a:endParaRPr lang="cs-CZ" dirty="0"/>
          </a:p>
          <a:p>
            <a:pPr marL="914400" lvl="2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symbol pro text 3"/>
          <p:cNvSpPr txBox="1">
            <a:spLocks/>
          </p:cNvSpPr>
          <p:nvPr/>
        </p:nvSpPr>
        <p:spPr>
          <a:xfrm>
            <a:off x="1026367" y="2057400"/>
            <a:ext cx="3424335" cy="3811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0401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9248" y="287488"/>
            <a:ext cx="10515600" cy="868452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/>
              <a:t>Vzdělávací program pro širší vedení škol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6596" y="1155940"/>
            <a:ext cx="11179833" cy="5132717"/>
          </a:xfrm>
        </p:spPr>
        <p:txBody>
          <a:bodyPr>
            <a:normAutofit/>
          </a:bodyPr>
          <a:lstStyle/>
          <a:p>
            <a:pPr marL="257175" indent="-257175"/>
            <a:r>
              <a:rPr lang="cs-CZ" sz="2400" b="1" dirty="0"/>
              <a:t>Základní vzdělávací program pro širší vedení škol </a:t>
            </a:r>
            <a:r>
              <a:rPr lang="cs-CZ" sz="2400" dirty="0"/>
              <a:t>(</a:t>
            </a:r>
            <a:r>
              <a:rPr lang="cs-CZ" sz="2400" dirty="0" smtClean="0"/>
              <a:t>prezenční a distanční forma)</a:t>
            </a:r>
            <a:endParaRPr lang="cs-CZ" sz="2400" dirty="0"/>
          </a:p>
          <a:p>
            <a:pPr marL="600075" lvl="1" indent="-257175"/>
            <a:r>
              <a:rPr lang="cs-CZ" sz="2100" dirty="0"/>
              <a:t>Vzdělávací modul </a:t>
            </a:r>
            <a:r>
              <a:rPr lang="cs-CZ" sz="2100" b="1" dirty="0">
                <a:solidFill>
                  <a:srgbClr val="0070C0"/>
                </a:solidFill>
              </a:rPr>
              <a:t>Kultura školy</a:t>
            </a:r>
          </a:p>
          <a:p>
            <a:pPr marL="685800" lvl="2" indent="0">
              <a:buNone/>
            </a:pPr>
            <a:r>
              <a:rPr lang="cs-CZ" sz="1900" dirty="0" smtClean="0"/>
              <a:t>1. </a:t>
            </a:r>
            <a:r>
              <a:rPr lang="cs-CZ" sz="1900" dirty="0"/>
              <a:t>s</a:t>
            </a:r>
            <a:r>
              <a:rPr lang="cs-CZ" sz="1900" dirty="0" smtClean="0"/>
              <a:t>eminář/kurz: </a:t>
            </a:r>
            <a:r>
              <a:rPr lang="cs-CZ" sz="1900" dirty="0"/>
              <a:t>Kultura školy podporující maximální rozvoj každého žáka</a:t>
            </a:r>
            <a:r>
              <a:rPr lang="cs-CZ" sz="1900" dirty="0" smtClean="0"/>
              <a:t>,</a:t>
            </a:r>
          </a:p>
          <a:p>
            <a:pPr marL="600075" lvl="1" indent="-257175"/>
            <a:r>
              <a:rPr lang="cs-CZ" sz="2100" dirty="0"/>
              <a:t>Vzdělávací modul </a:t>
            </a:r>
            <a:r>
              <a:rPr lang="cs-CZ" sz="2100" b="1" dirty="0">
                <a:solidFill>
                  <a:srgbClr val="0070C0"/>
                </a:solidFill>
              </a:rPr>
              <a:t>Pedagogické vedení</a:t>
            </a:r>
          </a:p>
          <a:p>
            <a:pPr marL="685800" lvl="2" indent="0">
              <a:buNone/>
            </a:pPr>
            <a:r>
              <a:rPr lang="cs-CZ" sz="1900" dirty="0" smtClean="0"/>
              <a:t>2. </a:t>
            </a:r>
            <a:r>
              <a:rPr lang="cs-CZ" sz="1900" dirty="0"/>
              <a:t>seminář/kurz: Hodnocení práce pedagogů,</a:t>
            </a:r>
          </a:p>
          <a:p>
            <a:pPr marL="685800" lvl="2" indent="0">
              <a:buNone/>
            </a:pPr>
            <a:r>
              <a:rPr lang="cs-CZ" sz="1900" dirty="0" smtClean="0"/>
              <a:t>3. </a:t>
            </a:r>
            <a:r>
              <a:rPr lang="cs-CZ" sz="1900" dirty="0"/>
              <a:t>seminář/kurz: Tvorba plánu profesního rozvoje pedagogů,</a:t>
            </a:r>
          </a:p>
          <a:p>
            <a:pPr marL="600075" lvl="1" indent="-257175"/>
            <a:r>
              <a:rPr lang="cs-CZ" sz="2100" dirty="0" smtClean="0"/>
              <a:t>Vzdělávací </a:t>
            </a:r>
            <a:r>
              <a:rPr lang="cs-CZ" sz="2100" dirty="0"/>
              <a:t>modul </a:t>
            </a:r>
            <a:r>
              <a:rPr lang="cs-CZ" sz="2100" b="1" dirty="0">
                <a:solidFill>
                  <a:srgbClr val="0070C0"/>
                </a:solidFill>
              </a:rPr>
              <a:t>Vedení a řízení změny ve školách</a:t>
            </a:r>
            <a:r>
              <a:rPr lang="cs-CZ" sz="2100" dirty="0"/>
              <a:t>,</a:t>
            </a:r>
          </a:p>
          <a:p>
            <a:pPr marL="685800" lvl="2" indent="0">
              <a:buNone/>
            </a:pPr>
            <a:r>
              <a:rPr lang="cs-CZ" sz="1900" dirty="0" smtClean="0"/>
              <a:t>4. </a:t>
            </a:r>
            <a:r>
              <a:rPr lang="cs-CZ" sz="1900" dirty="0"/>
              <a:t>seminář/kurz: Vedení a řízení změny ve školách</a:t>
            </a:r>
          </a:p>
          <a:p>
            <a:pPr marL="600075" lvl="1" indent="-257175"/>
            <a:r>
              <a:rPr lang="cs-CZ" sz="2100" dirty="0"/>
              <a:t>Vzdělávací modul </a:t>
            </a:r>
            <a:r>
              <a:rPr lang="cs-CZ" sz="2100" b="1" dirty="0">
                <a:solidFill>
                  <a:srgbClr val="0070C0"/>
                </a:solidFill>
              </a:rPr>
              <a:t>Strategické řízení a plánování ve školách</a:t>
            </a:r>
          </a:p>
          <a:p>
            <a:pPr marL="685800" lvl="2" indent="0">
              <a:buNone/>
            </a:pPr>
            <a:r>
              <a:rPr lang="cs-CZ" sz="1900" dirty="0" smtClean="0"/>
              <a:t>5. </a:t>
            </a:r>
            <a:r>
              <a:rPr lang="cs-CZ" sz="1900" dirty="0"/>
              <a:t>seminář/kurz: Metody analýzy potřeb škol,</a:t>
            </a:r>
          </a:p>
          <a:p>
            <a:pPr marL="685800" lvl="2" indent="0">
              <a:buNone/>
            </a:pPr>
            <a:r>
              <a:rPr lang="cs-CZ" sz="1900" dirty="0" smtClean="0"/>
              <a:t>6. </a:t>
            </a:r>
            <a:r>
              <a:rPr lang="cs-CZ" sz="1900" dirty="0"/>
              <a:t>seminář/kurz: Tvorba strategického plánu rozvoje školy,</a:t>
            </a:r>
          </a:p>
          <a:p>
            <a:pPr marL="685800" lvl="2" indent="0">
              <a:buNone/>
            </a:pPr>
            <a:r>
              <a:rPr lang="cs-CZ" sz="1900" dirty="0" smtClean="0"/>
              <a:t>7. </a:t>
            </a:r>
            <a:r>
              <a:rPr lang="cs-CZ" sz="1900" dirty="0"/>
              <a:t>seminář/kurz: Implementace procesů SRP ve </a:t>
            </a:r>
            <a:r>
              <a:rPr lang="cs-CZ" sz="1900" dirty="0" smtClean="0"/>
              <a:t>školách,</a:t>
            </a:r>
          </a:p>
          <a:p>
            <a:pPr marL="485775" lvl="1" indent="-257175"/>
            <a:r>
              <a:rPr lang="cs-CZ" sz="2100" dirty="0" smtClean="0"/>
              <a:t>Vzdělávací modul </a:t>
            </a:r>
            <a:r>
              <a:rPr lang="cs-CZ" sz="2100" b="1" dirty="0" smtClean="0">
                <a:solidFill>
                  <a:srgbClr val="0070C0"/>
                </a:solidFill>
              </a:rPr>
              <a:t>Evaluace </a:t>
            </a:r>
            <a:r>
              <a:rPr lang="cs-CZ" sz="2100" b="1" dirty="0">
                <a:solidFill>
                  <a:srgbClr val="0070C0"/>
                </a:solidFill>
              </a:rPr>
              <a:t>pokroku </a:t>
            </a:r>
            <a:r>
              <a:rPr lang="cs-CZ" sz="2100" b="1" dirty="0" smtClean="0">
                <a:solidFill>
                  <a:srgbClr val="0070C0"/>
                </a:solidFill>
              </a:rPr>
              <a:t>školy</a:t>
            </a:r>
          </a:p>
          <a:p>
            <a:pPr marL="228600" lvl="1" indent="0">
              <a:buNone/>
            </a:pPr>
            <a:r>
              <a:rPr lang="cs-CZ" sz="1900" dirty="0" smtClean="0"/>
              <a:t>         8. </a:t>
            </a:r>
            <a:r>
              <a:rPr lang="cs-CZ" sz="1900" dirty="0"/>
              <a:t>seminář/kurz</a:t>
            </a:r>
            <a:r>
              <a:rPr lang="cs-CZ" sz="1900" dirty="0" smtClean="0"/>
              <a:t>:  Evaluace pokroku školy</a:t>
            </a:r>
            <a:endParaRPr lang="cs-CZ" dirty="0"/>
          </a:p>
          <a:p>
            <a:pPr marL="485775" lvl="1" indent="-257175"/>
            <a:endParaRPr lang="cs-CZ" sz="21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3709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487736" cy="874986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400" b="1" dirty="0"/>
              <a:t>Vzdělávací program pro širší vedení škol</a:t>
            </a:r>
            <a:r>
              <a:rPr lang="cs-CZ" b="1" dirty="0">
                <a:solidFill>
                  <a:srgbClr val="0070C0"/>
                </a:solidFill>
              </a:rPr>
              <a:t/>
            </a:r>
            <a:br>
              <a:rPr lang="cs-CZ" b="1" dirty="0">
                <a:solidFill>
                  <a:srgbClr val="0070C0"/>
                </a:solidFill>
              </a:rPr>
            </a:br>
            <a:r>
              <a:rPr lang="cs-CZ" b="1" dirty="0" smtClean="0">
                <a:solidFill>
                  <a:srgbClr val="0070C0"/>
                </a:solidFill>
              </a:rPr>
              <a:t> 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38504" y="1813034"/>
            <a:ext cx="10846458" cy="3777322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 smtClean="0"/>
              <a:t>Rozsah prezenčního VP: 	</a:t>
            </a:r>
            <a:r>
              <a:rPr lang="cs-CZ" dirty="0" smtClean="0"/>
              <a:t>8 prezenčních seminářů (každý v 						rozsahu 6 hodin) 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			+ samostatný workshop (6 hodin)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			(strategický plán rozvoje školy)</a:t>
            </a:r>
            <a:endParaRPr lang="cs-CZ" b="1" dirty="0" smtClean="0"/>
          </a:p>
          <a:p>
            <a:r>
              <a:rPr lang="cs-CZ" b="1" dirty="0" smtClean="0"/>
              <a:t>Zahájení:				říjen 2017</a:t>
            </a:r>
          </a:p>
          <a:p>
            <a:r>
              <a:rPr lang="cs-CZ" b="1" dirty="0" smtClean="0"/>
              <a:t>Místa konání:			všechna centra podpory v krajích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Bude realizován i v následujících letech 2018/2019, 2019/2020				</a:t>
            </a:r>
            <a:endParaRPr lang="cs-CZ" dirty="0"/>
          </a:p>
          <a:p>
            <a:pPr marL="914400" lvl="2" indent="0">
              <a:buNone/>
            </a:pPr>
            <a:endParaRPr lang="cs-CZ" dirty="0"/>
          </a:p>
          <a:p>
            <a:pPr marL="914400" lvl="2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symbol pro text 3"/>
          <p:cNvSpPr txBox="1">
            <a:spLocks/>
          </p:cNvSpPr>
          <p:nvPr/>
        </p:nvSpPr>
        <p:spPr>
          <a:xfrm>
            <a:off x="1026367" y="2057400"/>
            <a:ext cx="3424335" cy="3811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345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487736" cy="874986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0070C0"/>
                </a:solidFill>
              </a:rPr>
              <a:t>Vzdělávací program pro širší vedení škol</a:t>
            </a:r>
            <a:r>
              <a:rPr lang="cs-CZ" b="1" dirty="0">
                <a:solidFill>
                  <a:srgbClr val="0070C0"/>
                </a:solidFill>
              </a:rPr>
              <a:t/>
            </a:r>
            <a:br>
              <a:rPr lang="cs-CZ" b="1" dirty="0">
                <a:solidFill>
                  <a:srgbClr val="0070C0"/>
                </a:solidFill>
              </a:rPr>
            </a:br>
            <a:r>
              <a:rPr lang="cs-CZ" b="1" dirty="0" smtClean="0">
                <a:solidFill>
                  <a:srgbClr val="0070C0"/>
                </a:solidFill>
              </a:rPr>
              <a:t> 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38504" y="1813034"/>
            <a:ext cx="10846458" cy="3777322"/>
          </a:xfrm>
        </p:spPr>
        <p:txBody>
          <a:bodyPr>
            <a:normAutofit fontScale="85000" lnSpcReduction="10000"/>
          </a:bodyPr>
          <a:lstStyle/>
          <a:p>
            <a:r>
              <a:rPr lang="cs-CZ" b="1" dirty="0" smtClean="0"/>
              <a:t>Rozsah distančního VP: 	</a:t>
            </a:r>
            <a:r>
              <a:rPr lang="cs-CZ" dirty="0" smtClean="0"/>
              <a:t>8 elearningových kurzů (každý v 							rozsahu </a:t>
            </a:r>
            <a:r>
              <a:rPr lang="cs-CZ" dirty="0"/>
              <a:t>3</a:t>
            </a:r>
            <a:r>
              <a:rPr lang="cs-CZ" dirty="0" smtClean="0"/>
              <a:t> hodin) s podporou tutora</a:t>
            </a:r>
          </a:p>
          <a:p>
            <a:pPr marL="3200400" lvl="7" indent="0">
              <a:buNone/>
            </a:pPr>
            <a:r>
              <a:rPr lang="cs-CZ" sz="3100" dirty="0" smtClean="0"/>
              <a:t>        v každém kurzu tutoriál/webinář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		 + závěrečný prezenční workshop (6 hodin)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		(strategický plán rozvoje školy)</a:t>
            </a:r>
            <a:endParaRPr lang="cs-CZ" b="1" dirty="0" smtClean="0"/>
          </a:p>
          <a:p>
            <a:r>
              <a:rPr lang="cs-CZ" b="1" dirty="0" smtClean="0"/>
              <a:t>Plánované zahájení:	leden 2018</a:t>
            </a:r>
          </a:p>
          <a:p>
            <a:r>
              <a:rPr lang="cs-CZ" b="1" dirty="0" smtClean="0"/>
              <a:t>Místa konání:		všechna centra podpory v krajích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Bude realizován i v následujících letech 2018/2019, 2019/2020				</a:t>
            </a:r>
            <a:endParaRPr lang="cs-CZ" dirty="0"/>
          </a:p>
          <a:p>
            <a:pPr marL="914400" lvl="2" indent="0">
              <a:buNone/>
            </a:pPr>
            <a:endParaRPr lang="cs-CZ" dirty="0"/>
          </a:p>
          <a:p>
            <a:pPr marL="914400" lvl="2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symbol pro text 3"/>
          <p:cNvSpPr txBox="1">
            <a:spLocks/>
          </p:cNvSpPr>
          <p:nvPr/>
        </p:nvSpPr>
        <p:spPr>
          <a:xfrm>
            <a:off x="1026367" y="2057400"/>
            <a:ext cx="3424335" cy="3811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337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397566" y="2905780"/>
            <a:ext cx="1130675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      </a:t>
            </a:r>
            <a:r>
              <a:rPr lang="cs-CZ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cs-CZ" sz="4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Děkuji za pozornost</a:t>
            </a:r>
          </a:p>
          <a:p>
            <a:pPr algn="r">
              <a:spcAft>
                <a:spcPts val="0"/>
              </a:spcAft>
            </a:pPr>
            <a:endParaRPr lang="cs-CZ" sz="32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cs-CZ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Kontakt:				        Odborný poradce Centra podpory</a:t>
            </a:r>
            <a:endParaRPr lang="cs-CZ" sz="3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3200" b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PhDr. </a:t>
            </a:r>
            <a:r>
              <a:rPr lang="cs-CZ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Marie Gazdagová		</a:t>
            </a:r>
            <a:r>
              <a:rPr lang="cs-CZ" sz="2400" u="sng" dirty="0">
                <a:hlinkClick r:id="rId3"/>
              </a:rPr>
              <a:t>http://nidv.cz/cs/onas/krajska-pracoviste.ep/</a:t>
            </a:r>
            <a:endParaRPr lang="cs-CZ" sz="2400" dirty="0"/>
          </a:p>
          <a:p>
            <a:r>
              <a:rPr lang="cs-CZ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Týmová manažerka KA 03		</a:t>
            </a:r>
            <a:r>
              <a:rPr lang="cs-CZ" sz="3200" dirty="0"/>
              <a:t>pod záložkou každého </a:t>
            </a:r>
            <a:r>
              <a:rPr lang="cs-CZ" sz="3200" dirty="0" smtClean="0"/>
              <a:t>krajského</a:t>
            </a:r>
            <a:endParaRPr lang="cs-CZ" sz="32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32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gazdagova@nidv.cz</a:t>
            </a:r>
            <a:r>
              <a:rPr lang="cs-CZ" sz="32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r>
              <a:rPr lang="cs-CZ" sz="3200" dirty="0"/>
              <a:t>pracoviště</a:t>
            </a:r>
            <a:endParaRPr lang="cs-CZ" sz="4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cs-CZ" sz="32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cs-CZ" sz="4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9470033" y="4591243"/>
            <a:ext cx="29347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  </a:t>
            </a:r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5972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SRP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tivSRP" id="{3E76C045-5377-4612-AB49-2A4E2E269AFB}" vid="{97CB8A28-D7E5-4162-AD01-576F813CB6F1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0031_ xmlns="7ffaba63-cadb-4ee0-afcd-3a4a42323a6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40B63935230ED4DB8231F1EAEE63E9B" ma:contentTypeVersion="8" ma:contentTypeDescription="Vytvoří nový dokument" ma:contentTypeScope="" ma:versionID="2907dbe675cf8d1db2d633933aac0479">
  <xsd:schema xmlns:xsd="http://www.w3.org/2001/XMLSchema" xmlns:xs="http://www.w3.org/2001/XMLSchema" xmlns:p="http://schemas.microsoft.com/office/2006/metadata/properties" xmlns:ns2="4ed50015-f427-4bca-b79c-7b0ef9a9fc90" xmlns:ns3="7ffaba63-cadb-4ee0-afcd-3a4a42323a6d" targetNamespace="http://schemas.microsoft.com/office/2006/metadata/properties" ma:root="true" ma:fieldsID="3e87fc09c293a6c7214fe4360b181ac6" ns2:_="" ns3:_="">
    <xsd:import namespace="4ed50015-f427-4bca-b79c-7b0ef9a9fc90"/>
    <xsd:import namespace="7ffaba63-cadb-4ee0-afcd-3a4a42323a6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_x0031_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d50015-f427-4bca-b79c-7b0ef9a9fc9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Naposledy sdílel(a)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Čas posledního sdílení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aba63-cadb-4ee0-afcd-3a4a42323a6d" elementFormDefault="qualified">
    <xsd:import namespace="http://schemas.microsoft.com/office/2006/documentManagement/types"/>
    <xsd:import namespace="http://schemas.microsoft.com/office/infopath/2007/PartnerControls"/>
    <xsd:element name="_x0031_" ma:index="10" nillable="true" ma:displayName="1" ma:internalName="_x0031_">
      <xsd:simpleType>
        <xsd:restriction base="dms:Text"/>
      </xsd:simpleType>
    </xsd:element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FA4FC6B-958D-4AA4-9AE1-CA90031A1B77}">
  <ds:schemaRefs>
    <ds:schemaRef ds:uri="7ffaba63-cadb-4ee0-afcd-3a4a42323a6d"/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4ed50015-f427-4bca-b79c-7b0ef9a9fc90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1E71D5F-39FF-488C-812A-DC8CCBDAAF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ed50015-f427-4bca-b79c-7b0ef9a9fc90"/>
    <ds:schemaRef ds:uri="7ffaba63-cadb-4ee0-afcd-3a4a42323a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2DB8923-6BBA-4BF8-8A14-98D38FBCB1B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555</TotalTime>
  <Words>240</Words>
  <Application>Microsoft Office PowerPoint</Application>
  <PresentationFormat>Širokoúhlá obrazovka</PresentationFormat>
  <Paragraphs>83</Paragraphs>
  <Slides>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MotivSRP</vt:lpstr>
      <vt:lpstr>Prezentace aplikace PowerPoint</vt:lpstr>
      <vt:lpstr>Vzdělávací program pro širší vedení škol</vt:lpstr>
      <vt:lpstr>Vzdělávací program pro širší vedení škol</vt:lpstr>
      <vt:lpstr>Vzdělávací program pro širší vedení škol</vt:lpstr>
      <vt:lpstr>Vzdělávací program pro širší vedení škol </vt:lpstr>
      <vt:lpstr>Vzdělávací program pro širší vedení škol </vt:lpstr>
      <vt:lpstr>Vzdělávací program pro širší vedení škol  </vt:lpstr>
      <vt:lpstr>Vzdělávací program pro širší vedení škol 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Gazdagová Marie</dc:creator>
  <cp:lastModifiedBy>Petrás Petr</cp:lastModifiedBy>
  <cp:revision>133</cp:revision>
  <dcterms:modified xsi:type="dcterms:W3CDTF">2017-12-04T08:50:08Z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0x010100A40B63935230ED4DB8231F1EAEE63E9B</vt:lpwstr>
  </property>
</Properties>
</file>