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63" r:id="rId5"/>
    <p:sldId id="272" r:id="rId6"/>
    <p:sldId id="297" r:id="rId7"/>
    <p:sldId id="308" r:id="rId8"/>
    <p:sldId id="288" r:id="rId9"/>
    <p:sldId id="289" r:id="rId10"/>
    <p:sldId id="290" r:id="rId11"/>
    <p:sldId id="278" r:id="rId12"/>
    <p:sldId id="307" r:id="rId13"/>
    <p:sldId id="280" r:id="rId14"/>
    <p:sldId id="312" r:id="rId15"/>
    <p:sldId id="309" r:id="rId16"/>
    <p:sldId id="287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8DF0-73CB-434D-8405-20C03FEDF87A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4265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8DF0-73CB-434D-8405-20C03FEDF87A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7585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8DF0-73CB-434D-8405-20C03FEDF87A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8746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8DF0-73CB-434D-8405-20C03FEDF87A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1097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8DF0-73CB-434D-8405-20C03FEDF87A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011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8DF0-73CB-434D-8405-20C03FEDF87A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0871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8DF0-73CB-434D-8405-20C03FEDF87A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612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8DF0-73CB-434D-8405-20C03FEDF87A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2313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8DF0-73CB-434D-8405-20C03FEDF87A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8312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8DF0-73CB-434D-8405-20C03FEDF87A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9920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8DF0-73CB-434D-8405-20C03FEDF87A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6716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08DF0-73CB-434D-8405-20C03FEDF87A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4669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chaloupkova@nidv.cz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892454" y="2476583"/>
            <a:ext cx="108338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  <a:defRPr/>
            </a:pPr>
            <a:r>
              <a:rPr lang="cs-CZ" altLang="cs-CZ" sz="4000" b="1" dirty="0"/>
              <a:t>KA 02 - Individuální pomoc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457200" y="5511114"/>
            <a:ext cx="5671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Reg</a:t>
            </a:r>
            <a:r>
              <a:rPr lang="cs-CZ" dirty="0" smtClean="0"/>
              <a:t>. č. CZ.02.3.68/0.0/0.0/15_001/0000283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99203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0562" y="123586"/>
            <a:ext cx="10515600" cy="894181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latin typeface="+mn-lt"/>
              </a:rPr>
              <a:t>Zapojení škol – etapy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83527"/>
            <a:ext cx="10515600" cy="3967701"/>
          </a:xfrm>
        </p:spPr>
        <p:txBody>
          <a:bodyPr>
            <a:noAutofit/>
          </a:bodyPr>
          <a:lstStyle/>
          <a:p>
            <a:pPr marL="257175" indent="-257175"/>
            <a:r>
              <a:rPr lang="cs-CZ" b="1" dirty="0"/>
              <a:t>Školy budou do intenzivní podpory vstupovat ve třech etapách:</a:t>
            </a:r>
          </a:p>
          <a:p>
            <a:pPr marL="600075" lvl="1" indent="-257175"/>
            <a:r>
              <a:rPr lang="cs-CZ" dirty="0"/>
              <a:t>1. etapa: od 1. 9. 2017 (10 škol)</a:t>
            </a:r>
          </a:p>
          <a:p>
            <a:pPr marL="600075" lvl="1" indent="-257175"/>
            <a:r>
              <a:rPr lang="cs-CZ" dirty="0"/>
              <a:t>2. etapa: od 1. 9. 2018 (50 škol)</a:t>
            </a:r>
          </a:p>
          <a:p>
            <a:pPr marL="600075" lvl="1" indent="-257175"/>
            <a:r>
              <a:rPr lang="cs-CZ" dirty="0"/>
              <a:t>3. etapa: od 1. 9. 2019 (20 škol</a:t>
            </a:r>
            <a:r>
              <a:rPr lang="cs-CZ" dirty="0" smtClean="0"/>
              <a:t>)</a:t>
            </a:r>
          </a:p>
          <a:p>
            <a:pPr marL="0" lvl="1" indent="0">
              <a:buNone/>
            </a:pPr>
            <a:r>
              <a:rPr lang="cs-CZ" dirty="0" smtClean="0"/>
              <a:t>Postup při zapojování - oslovení školy – souhlas ředitele školy – motivační seminář pro pedagogický sbor – informování zřizovatele – podpis memoranda o spolupráci – informování příslušného MAP</a:t>
            </a:r>
          </a:p>
          <a:p>
            <a:pPr marL="600075" lvl="1" indent="-257175"/>
            <a:endParaRPr lang="cs-CZ" sz="900" dirty="0"/>
          </a:p>
          <a:p>
            <a:pPr marL="600075" lvl="1" indent="-257175"/>
            <a:endParaRPr lang="cs-CZ" sz="900" dirty="0" smtClean="0"/>
          </a:p>
          <a:p>
            <a:pPr marL="228600" lvl="1">
              <a:lnSpc>
                <a:spcPct val="70000"/>
              </a:lnSpc>
              <a:spcBef>
                <a:spcPts val="1000"/>
              </a:spcBef>
            </a:pPr>
            <a:r>
              <a:rPr lang="cs-CZ" dirty="0"/>
              <a:t>19 škol z celé ČR zapojených v intenzivní podpoře v první </a:t>
            </a:r>
            <a:r>
              <a:rPr lang="cs-CZ" dirty="0" smtClean="0"/>
              <a:t>etapě</a:t>
            </a:r>
          </a:p>
          <a:p>
            <a:pPr marL="228600" lvl="1">
              <a:lnSpc>
                <a:spcPct val="70000"/>
              </a:lnSpc>
              <a:spcBef>
                <a:spcPts val="1000"/>
              </a:spcBef>
            </a:pPr>
            <a:r>
              <a:rPr lang="cs-CZ" dirty="0"/>
              <a:t>Od </a:t>
            </a:r>
            <a:r>
              <a:rPr lang="cs-CZ" dirty="0" smtClean="0"/>
              <a:t>února 2018 </a:t>
            </a:r>
            <a:r>
              <a:rPr lang="cs-CZ" dirty="0"/>
              <a:t>začne výběr škol do druhé vlny</a:t>
            </a:r>
          </a:p>
          <a:p>
            <a:pPr marL="228600" lvl="1">
              <a:lnSpc>
                <a:spcPct val="70000"/>
              </a:lnSpc>
              <a:spcBef>
                <a:spcPts val="1000"/>
              </a:spcBef>
            </a:pPr>
            <a:endParaRPr lang="cs-CZ" dirty="0"/>
          </a:p>
          <a:p>
            <a:pPr marL="600075" lvl="1" indent="-257175"/>
            <a:endParaRPr lang="cs-CZ" sz="900" dirty="0"/>
          </a:p>
          <a:p>
            <a:pPr marL="257175" indent="-257175"/>
            <a:endParaRPr lang="cs-CZ" sz="900" b="1" dirty="0"/>
          </a:p>
        </p:txBody>
      </p:sp>
    </p:spTree>
    <p:extLst>
      <p:ext uri="{BB962C8B-B14F-4D97-AF65-F5344CB8AC3E}">
        <p14:creationId xmlns:p14="http://schemas.microsoft.com/office/powerpoint/2010/main" val="8881066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9189" y="287488"/>
            <a:ext cx="10515600" cy="868452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 smtClean="0">
                <a:latin typeface="+mn-lt"/>
              </a:rPr>
              <a:t>Vzdělávací program pro vedení školy</a:t>
            </a:r>
            <a:endParaRPr lang="cs-CZ" sz="4000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86596" y="1155940"/>
            <a:ext cx="11179833" cy="5132717"/>
          </a:xfrm>
        </p:spPr>
        <p:txBody>
          <a:bodyPr>
            <a:normAutofit fontScale="92500" lnSpcReduction="20000"/>
          </a:bodyPr>
          <a:lstStyle/>
          <a:p>
            <a:pPr marL="257175" indent="-257175"/>
            <a:r>
              <a:rPr lang="cs-CZ" sz="2400" dirty="0"/>
              <a:t>Základní vzdělávací program pro širší vedení škol (prezenční, distanční 48 hod)</a:t>
            </a:r>
          </a:p>
          <a:p>
            <a:pPr marL="600075" lvl="1" indent="-257175"/>
            <a:r>
              <a:rPr lang="cs-CZ" sz="2200" dirty="0"/>
              <a:t>Vzdělávací modul Kultura školy</a:t>
            </a:r>
          </a:p>
          <a:p>
            <a:pPr marL="942975" lvl="2" indent="-257175"/>
            <a:r>
              <a:rPr lang="cs-CZ" sz="2200" dirty="0"/>
              <a:t>Seminář Kultura školy podporující maximální rozvoj každého žáka,</a:t>
            </a:r>
          </a:p>
          <a:p>
            <a:pPr marL="600075" lvl="1" indent="-257175"/>
            <a:r>
              <a:rPr lang="cs-CZ" sz="2200" dirty="0"/>
              <a:t>Vzdělávací modul Vedení a řízení změny ve školách,</a:t>
            </a:r>
          </a:p>
          <a:p>
            <a:pPr marL="942975" lvl="2" indent="-257175"/>
            <a:r>
              <a:rPr lang="cs-CZ" sz="2200" dirty="0"/>
              <a:t>Seminář Vedení a řízení změny ve školách</a:t>
            </a:r>
          </a:p>
          <a:p>
            <a:pPr marL="600075" lvl="1" indent="-257175"/>
            <a:r>
              <a:rPr lang="cs-CZ" sz="2200" dirty="0"/>
              <a:t>Vzdělávací modul Strategické řízení a plánování ve školách</a:t>
            </a:r>
          </a:p>
          <a:p>
            <a:pPr marL="942975" lvl="2" indent="-257175"/>
            <a:r>
              <a:rPr lang="cs-CZ" sz="2200" dirty="0"/>
              <a:t>Seminář Metody analýzy potřeb škol,</a:t>
            </a:r>
          </a:p>
          <a:p>
            <a:pPr marL="942975" lvl="2" indent="-257175"/>
            <a:r>
              <a:rPr lang="cs-CZ" sz="2200" dirty="0"/>
              <a:t>Seminář Tvorba strategického plánu rozvoje školy,</a:t>
            </a:r>
          </a:p>
          <a:p>
            <a:pPr marL="942975" lvl="2" indent="-257175"/>
            <a:r>
              <a:rPr lang="cs-CZ" sz="2200" dirty="0"/>
              <a:t>Seminář Implementace procesů SRP ve školách,</a:t>
            </a:r>
          </a:p>
          <a:p>
            <a:pPr marL="942975" lvl="2" indent="-257175"/>
            <a:r>
              <a:rPr lang="cs-CZ" sz="2200" dirty="0"/>
              <a:t>Seminář Evaluace pokroku školy</a:t>
            </a:r>
          </a:p>
          <a:p>
            <a:pPr marL="600075" lvl="1" indent="-257175"/>
            <a:r>
              <a:rPr lang="cs-CZ" sz="2200" dirty="0"/>
              <a:t>Vzdělávací modul Pedagogické vedení</a:t>
            </a:r>
          </a:p>
          <a:p>
            <a:pPr marL="942975" lvl="2" indent="-257175"/>
            <a:r>
              <a:rPr lang="cs-CZ" sz="2200" dirty="0"/>
              <a:t>Seminář Hodnocení práce pedagogů,</a:t>
            </a:r>
          </a:p>
          <a:p>
            <a:pPr marL="942975" lvl="2" indent="-257175"/>
            <a:r>
              <a:rPr lang="cs-CZ" sz="2200" dirty="0"/>
              <a:t>Seminář Tvorba plánu profesního rozvoje pedagogů,</a:t>
            </a:r>
          </a:p>
          <a:p>
            <a:pPr marL="257175" indent="-257175"/>
            <a:r>
              <a:rPr lang="cs-CZ" sz="2400" dirty="0"/>
              <a:t>Seminář Individuální pomoc</a:t>
            </a:r>
          </a:p>
          <a:p>
            <a:pPr marL="257175" indent="-257175"/>
            <a:r>
              <a:rPr lang="cs-CZ" sz="2400" dirty="0"/>
              <a:t>Seminář </a:t>
            </a:r>
            <a:r>
              <a:rPr lang="cs-CZ" sz="2400" dirty="0" err="1"/>
              <a:t>Benchlearning</a:t>
            </a:r>
            <a:endParaRPr lang="cs-CZ" sz="2400" dirty="0"/>
          </a:p>
          <a:p>
            <a:pPr marL="257175" indent="-257175"/>
            <a:endParaRPr lang="cs-CZ" sz="2400" dirty="0"/>
          </a:p>
          <a:p>
            <a:pPr marL="257175" indent="-257175"/>
            <a:r>
              <a:rPr lang="cs-CZ" sz="2400" dirty="0" smtClean="0"/>
              <a:t>Nástavbové </a:t>
            </a:r>
            <a:r>
              <a:rPr lang="cs-CZ" sz="2400" dirty="0"/>
              <a:t>vzdělávací programy na míru – (prezenční, 16 hod)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7841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err="1" smtClean="0">
                <a:latin typeface="+mn-lt"/>
              </a:rPr>
              <a:t>Benchlearning</a:t>
            </a:r>
            <a:endParaRPr lang="cs-CZ" b="1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37094"/>
            <a:ext cx="10515600" cy="4839869"/>
          </a:xfrm>
        </p:spPr>
        <p:txBody>
          <a:bodyPr/>
          <a:lstStyle/>
          <a:p>
            <a:r>
              <a:rPr lang="cs-CZ" b="1" dirty="0" err="1" smtClean="0"/>
              <a:t>Benchlearning</a:t>
            </a:r>
            <a:r>
              <a:rPr lang="cs-CZ" dirty="0" smtClean="0"/>
              <a:t> – sdílení znalostí a dobré praxe</a:t>
            </a:r>
          </a:p>
          <a:p>
            <a:r>
              <a:rPr lang="cs-CZ" b="1" dirty="0" err="1" smtClean="0"/>
              <a:t>Benchmarking</a:t>
            </a:r>
            <a:r>
              <a:rPr lang="cs-CZ" dirty="0" smtClean="0"/>
              <a:t> – v komerční sféře, nepřetržitý a systematický proces porovnávání a měření produktů, procesů a metod vlastní organizace s těmi, kdo byli uznáni jako vhodní pro toto měření, za účelem definovat cíle zlepšování vlastních aktivit.</a:t>
            </a:r>
          </a:p>
          <a:p>
            <a:r>
              <a:rPr lang="cs-CZ" dirty="0" smtClean="0"/>
              <a:t>SRP se snaží o implementaci této metody do školského prostředí a  nastavení systému </a:t>
            </a:r>
            <a:r>
              <a:rPr lang="cs-CZ" dirty="0" err="1" smtClean="0"/>
              <a:t>benchlearningové</a:t>
            </a:r>
            <a:r>
              <a:rPr lang="cs-CZ" dirty="0" smtClean="0"/>
              <a:t> sítě škol a její následné </a:t>
            </a:r>
            <a:r>
              <a:rPr lang="cs-CZ" dirty="0" err="1" smtClean="0"/>
              <a:t>odpilotování</a:t>
            </a:r>
            <a:r>
              <a:rPr lang="cs-CZ" dirty="0" smtClean="0"/>
              <a:t>.</a:t>
            </a:r>
          </a:p>
          <a:p>
            <a:r>
              <a:rPr lang="cs-CZ" dirty="0" smtClean="0"/>
              <a:t>Dokumenty: 	</a:t>
            </a:r>
            <a:r>
              <a:rPr lang="cs-CZ" b="1" dirty="0" smtClean="0"/>
              <a:t>Popis metody </a:t>
            </a:r>
            <a:r>
              <a:rPr lang="cs-CZ" b="1" dirty="0" err="1" smtClean="0"/>
              <a:t>benchlerningu</a:t>
            </a:r>
            <a:endParaRPr lang="cs-CZ" b="1" dirty="0" smtClean="0"/>
          </a:p>
          <a:p>
            <a:pPr marL="2286000" lvl="5" indent="0">
              <a:buNone/>
            </a:pPr>
            <a:r>
              <a:rPr lang="cs-CZ" sz="2800" b="1" dirty="0" smtClean="0"/>
              <a:t> 	Návrh  implementace </a:t>
            </a:r>
            <a:r>
              <a:rPr lang="cs-CZ" sz="2800" b="1" dirty="0" err="1" smtClean="0"/>
              <a:t>benchlearningu</a:t>
            </a:r>
            <a:r>
              <a:rPr lang="cs-CZ" sz="2800" b="1" dirty="0" smtClean="0"/>
              <a:t> do škol</a:t>
            </a:r>
          </a:p>
          <a:p>
            <a:pPr marL="1828800" lvl="4" indent="0">
              <a:buNone/>
            </a:pPr>
            <a:endParaRPr lang="cs-CZ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241109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902" y="0"/>
            <a:ext cx="12192000" cy="6904238"/>
          </a:xfrm>
        </p:spPr>
      </p:pic>
      <p:sp>
        <p:nvSpPr>
          <p:cNvPr id="5" name="Obdélník 4"/>
          <p:cNvSpPr/>
          <p:nvPr/>
        </p:nvSpPr>
        <p:spPr>
          <a:xfrm>
            <a:off x="1" y="3114937"/>
            <a:ext cx="12125738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4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Děkuji za </a:t>
            </a:r>
            <a:r>
              <a:rPr lang="cs-CZ" sz="4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pozornost</a:t>
            </a:r>
          </a:p>
          <a:p>
            <a:pPr algn="r">
              <a:spcAft>
                <a:spcPts val="0"/>
              </a:spcAft>
            </a:pPr>
            <a:endParaRPr lang="cs-CZ" sz="20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spcAft>
                <a:spcPts val="0"/>
              </a:spcAft>
            </a:pPr>
            <a:endParaRPr lang="cs-CZ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spcAft>
                <a:spcPts val="0"/>
              </a:spcAft>
            </a:pPr>
            <a:endParaRPr lang="cs-CZ" sz="20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spcAft>
                <a:spcPts val="0"/>
              </a:spcAft>
            </a:pPr>
            <a:r>
              <a:rPr lang="cs-CZ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Mgr</a:t>
            </a:r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V. Chaloupková</a:t>
            </a:r>
          </a:p>
          <a:p>
            <a:pPr algn="r">
              <a:spcAft>
                <a:spcPts val="0"/>
              </a:spcAft>
            </a:pPr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Týmová manažerka Individuální pomoc</a:t>
            </a:r>
          </a:p>
          <a:p>
            <a:pPr algn="r">
              <a:spcAft>
                <a:spcPts val="0"/>
              </a:spcAft>
            </a:pPr>
            <a:r>
              <a:rPr lang="cs-CZ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chaloupkova@nidv.cz</a:t>
            </a:r>
            <a:endParaRPr lang="cs-CZ" sz="20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spcAft>
                <a:spcPts val="0"/>
              </a:spcAft>
            </a:pPr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Tel: 775 </a:t>
            </a:r>
            <a:r>
              <a:rPr lang="cs-CZ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957 775 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42059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28748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dirty="0">
                <a:latin typeface="+mn-lt"/>
              </a:rPr>
              <a:t>Cíl realizace klíčové aktivity</a:t>
            </a:r>
            <a:endParaRPr lang="cs-CZ" sz="4000" b="1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74042"/>
          </a:xfrm>
        </p:spPr>
        <p:txBody>
          <a:bodyPr>
            <a:normAutofit/>
          </a:bodyPr>
          <a:lstStyle/>
          <a:p>
            <a:pPr marL="0" indent="0" algn="just">
              <a:buNone/>
              <a:defRPr/>
            </a:pPr>
            <a:r>
              <a:rPr lang="cs-CZ" dirty="0" smtClean="0"/>
              <a:t>Kompetentní, sebevědomé vedení školy, které zná potřeby rozvoje školy a pedagogického sboru, definuje srozumitelné a realistické strategické cíle, plánuje a realizuje adekvátní a efektivní řešení. </a:t>
            </a:r>
          </a:p>
          <a:p>
            <a:pPr marL="0" indent="0" algn="just">
              <a:buNone/>
              <a:defRPr/>
            </a:pPr>
            <a:endParaRPr lang="cs-CZ" sz="700" dirty="0"/>
          </a:p>
          <a:p>
            <a:pPr algn="just">
              <a:buNone/>
              <a:defRPr/>
            </a:pPr>
            <a:r>
              <a:rPr lang="cs-CZ" b="1" dirty="0" smtClean="0"/>
              <a:t>Cíle bude dosaženo prostřednictvím:</a:t>
            </a:r>
            <a:endParaRPr lang="cs-CZ" b="1" dirty="0"/>
          </a:p>
          <a:p>
            <a:pPr marL="457200" indent="-457200" algn="just">
              <a:buFont typeface="+mj-lt"/>
              <a:buAutoNum type="arabicPeriod"/>
              <a:defRPr/>
            </a:pPr>
            <a:r>
              <a:rPr lang="cs-CZ" dirty="0" smtClean="0"/>
              <a:t>Vytvoření a ověření </a:t>
            </a:r>
            <a:r>
              <a:rPr lang="cs-CZ" b="1" dirty="0" smtClean="0"/>
              <a:t>systému intenzivní podpory </a:t>
            </a:r>
            <a:r>
              <a:rPr lang="cs-CZ" dirty="0"/>
              <a:t>širšímu vedení školy v oblasti strategického řízení a pedagogického vedení. </a:t>
            </a:r>
          </a:p>
          <a:p>
            <a:pPr marL="457200" indent="-457200" algn="just">
              <a:buFont typeface="+mj-lt"/>
              <a:buAutoNum type="arabicPeriod"/>
              <a:defRPr/>
            </a:pPr>
            <a:r>
              <a:rPr lang="cs-CZ" dirty="0" smtClean="0"/>
              <a:t>Zajištění metodické a koordinační podpory širším </a:t>
            </a:r>
            <a:r>
              <a:rPr lang="cs-CZ" dirty="0"/>
              <a:t>aktérům vzdělávací politiky v územích (</a:t>
            </a:r>
            <a:r>
              <a:rPr lang="cs-CZ" dirty="0" err="1"/>
              <a:t>IPo</a:t>
            </a:r>
            <a:r>
              <a:rPr lang="cs-CZ" dirty="0"/>
              <a:t> MAP).</a:t>
            </a:r>
          </a:p>
          <a:p>
            <a:pPr marL="0" indent="0" algn="just">
              <a:buNone/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6522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73711"/>
            <a:ext cx="10515600" cy="930302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>
                <a:latin typeface="+mn-lt"/>
              </a:rPr>
              <a:t>Co znamená zapojení do systému intenzivní podpory?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0231" y="1518698"/>
            <a:ext cx="11671538" cy="4452731"/>
          </a:xfrm>
        </p:spPr>
        <p:txBody>
          <a:bodyPr>
            <a:normAutofit lnSpcReduction="10000"/>
          </a:bodyPr>
          <a:lstStyle/>
          <a:p>
            <a:pPr marL="714375" lvl="1" indent="-257175"/>
            <a:r>
              <a:rPr lang="cs-CZ" sz="2800" dirty="0" smtClean="0"/>
              <a:t>Individuální poradenská a konzultační podpora po dobu dvou školních let,</a:t>
            </a:r>
          </a:p>
          <a:p>
            <a:pPr marL="714375" lvl="1" indent="-257175"/>
            <a:r>
              <a:rPr lang="cs-CZ" sz="2800" dirty="0" smtClean="0"/>
              <a:t>Provázení celým cyklem strategického řízení od analýzy rozvojových potřeb školy přes formulování strategických vizí a cílů, jejich implementaci do života školy až po hodnocení,</a:t>
            </a:r>
          </a:p>
          <a:p>
            <a:pPr marL="714375" lvl="1" indent="-257175"/>
            <a:r>
              <a:rPr lang="cs-CZ" sz="2800" dirty="0" smtClean="0"/>
              <a:t>Mentorská, </a:t>
            </a:r>
            <a:r>
              <a:rPr lang="cs-CZ" sz="2800" dirty="0" err="1" smtClean="0"/>
              <a:t>koučovací</a:t>
            </a:r>
            <a:r>
              <a:rPr lang="cs-CZ" sz="2800" dirty="0" smtClean="0"/>
              <a:t> a supervizní podpora,</a:t>
            </a:r>
          </a:p>
          <a:p>
            <a:pPr marL="714375" lvl="1" indent="-257175"/>
            <a:r>
              <a:rPr lang="cs-CZ" sz="2800" dirty="0" smtClean="0"/>
              <a:t>Účast na prezenčních a distančních vzdělávacích programech, semináře šité na míru,</a:t>
            </a:r>
          </a:p>
          <a:p>
            <a:pPr marL="714375" lvl="1" indent="-257175"/>
            <a:r>
              <a:rPr lang="cs-CZ" sz="2800" dirty="0" smtClean="0"/>
              <a:t>Metodiky a manuály pro vedení školy, vzorové dokumenty (např. vzorový školní akční plán, plán </a:t>
            </a:r>
            <a:r>
              <a:rPr lang="cs-CZ" sz="2800" dirty="0"/>
              <a:t>pedagogického</a:t>
            </a:r>
            <a:r>
              <a:rPr lang="cs-CZ" sz="2800" dirty="0" smtClean="0"/>
              <a:t> rozvoje atd.),</a:t>
            </a:r>
          </a:p>
          <a:p>
            <a:pPr marL="714375" lvl="1" indent="-257175"/>
            <a:r>
              <a:rPr lang="cs-CZ" sz="2800" dirty="0" smtClean="0"/>
              <a:t>Zapojení do kooperativní sítě škol (</a:t>
            </a:r>
            <a:r>
              <a:rPr lang="cs-CZ" sz="2800" dirty="0" err="1" smtClean="0"/>
              <a:t>benchlearning</a:t>
            </a:r>
            <a:r>
              <a:rPr lang="cs-CZ" sz="2800" dirty="0" smtClean="0"/>
              <a:t>),</a:t>
            </a:r>
          </a:p>
          <a:p>
            <a:pPr marL="714375" lvl="1" indent="-257175"/>
            <a:r>
              <a:rPr lang="cs-CZ" sz="2800" dirty="0" smtClean="0"/>
              <a:t>Využívání poradenských služeb odborných pracovníků v Centru podpory.</a:t>
            </a:r>
          </a:p>
        </p:txBody>
      </p:sp>
    </p:spTree>
    <p:extLst>
      <p:ext uri="{BB962C8B-B14F-4D97-AF65-F5344CB8AC3E}">
        <p14:creationId xmlns:p14="http://schemas.microsoft.com/office/powerpoint/2010/main" val="669589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0562" y="12358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latin typeface="+mn-lt"/>
              </a:rPr>
              <a:t>Východiska pro tvorbu modelu intenzivní podpory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85135" y="1120877"/>
            <a:ext cx="11602065" cy="505608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b="1" dirty="0" smtClean="0"/>
              <a:t>Metodika Kvalitní škola (ČŠI)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400" dirty="0" smtClean="0"/>
              <a:t>Koncepce a rámec školy</a:t>
            </a:r>
          </a:p>
          <a:p>
            <a:pPr lvl="1"/>
            <a:r>
              <a:rPr lang="cs-CZ" sz="2000" dirty="0" smtClean="0"/>
              <a:t>Škola má jasně formulovanou vizi a realistickou strategii rozvoje</a:t>
            </a:r>
          </a:p>
          <a:p>
            <a:pPr lvl="1"/>
            <a:r>
              <a:rPr lang="cs-CZ" sz="2000" dirty="0" smtClean="0"/>
              <a:t>Škola má ŠVP, který vychází z vize a ze strategie rozvoje školy</a:t>
            </a:r>
          </a:p>
          <a:p>
            <a:pPr lvl="1"/>
            <a:r>
              <a:rPr lang="cs-CZ" sz="2000" dirty="0" smtClean="0"/>
              <a:t>Škola funguje podle pravidel umožňujících konstruktivní komunikaci</a:t>
            </a:r>
          </a:p>
          <a:p>
            <a:pPr lvl="1"/>
            <a:r>
              <a:rPr lang="cs-CZ" sz="2000" dirty="0" smtClean="0"/>
              <a:t>Škola je vstřícné a bezpečné místo</a:t>
            </a:r>
          </a:p>
          <a:p>
            <a:pPr lvl="1"/>
            <a:r>
              <a:rPr lang="cs-CZ" sz="2000" dirty="0" smtClean="0"/>
              <a:t>Škola spolupracuje s vnějšími partnery</a:t>
            </a:r>
            <a:endParaRPr lang="cs-CZ" sz="2000" dirty="0"/>
          </a:p>
          <a:p>
            <a:pPr marL="514350" indent="-514350">
              <a:buFont typeface="+mj-lt"/>
              <a:buAutoNum type="arabicPeriod"/>
            </a:pPr>
            <a:r>
              <a:rPr lang="cs-CZ" sz="2400" dirty="0" smtClean="0"/>
              <a:t>Pedagogické vedení školy</a:t>
            </a:r>
          </a:p>
          <a:p>
            <a:pPr lvl="1"/>
            <a:r>
              <a:rPr lang="cs-CZ" sz="2000" dirty="0" smtClean="0"/>
              <a:t>Vedení </a:t>
            </a:r>
            <a:r>
              <a:rPr lang="cs-CZ" sz="2000" dirty="0"/>
              <a:t>školy aktivně řídí, </a:t>
            </a:r>
            <a:r>
              <a:rPr lang="cs-CZ" sz="2000" dirty="0" smtClean="0"/>
              <a:t>vyhodnocuje </a:t>
            </a:r>
            <a:r>
              <a:rPr lang="cs-CZ" sz="2000" dirty="0"/>
              <a:t>práci školy a </a:t>
            </a:r>
            <a:r>
              <a:rPr lang="cs-CZ" sz="2000" dirty="0" smtClean="0"/>
              <a:t>přijímá</a:t>
            </a:r>
            <a:r>
              <a:rPr lang="cs-CZ" sz="2000" dirty="0"/>
              <a:t> </a:t>
            </a:r>
            <a:r>
              <a:rPr lang="cs-CZ" sz="2000" dirty="0" smtClean="0"/>
              <a:t>opatření</a:t>
            </a:r>
          </a:p>
          <a:p>
            <a:pPr lvl="1"/>
            <a:r>
              <a:rPr lang="cs-CZ" sz="2000" dirty="0"/>
              <a:t>Vedení školy aktivně vytváří zdravé školní </a:t>
            </a:r>
            <a:r>
              <a:rPr lang="cs-CZ" sz="2000" dirty="0" smtClean="0"/>
              <a:t>klima</a:t>
            </a:r>
          </a:p>
          <a:p>
            <a:pPr lvl="1"/>
            <a:r>
              <a:rPr lang="cs-CZ" sz="2000" dirty="0"/>
              <a:t>Vedení školy </a:t>
            </a:r>
            <a:r>
              <a:rPr lang="cs-CZ" sz="2000" dirty="0" smtClean="0"/>
              <a:t>pečuje </a:t>
            </a:r>
            <a:r>
              <a:rPr lang="cs-CZ" sz="2000" dirty="0"/>
              <a:t>o naplnění </a:t>
            </a:r>
            <a:r>
              <a:rPr lang="cs-CZ" sz="2000" dirty="0" smtClean="0"/>
              <a:t>potřeb </a:t>
            </a:r>
            <a:r>
              <a:rPr lang="cs-CZ" sz="2000" dirty="0"/>
              <a:t>každého pedagoga </a:t>
            </a:r>
            <a:r>
              <a:rPr lang="cs-CZ" sz="2000" dirty="0" smtClean="0"/>
              <a:t>a jeho profesní rozvoj</a:t>
            </a:r>
          </a:p>
          <a:p>
            <a:pPr lvl="1"/>
            <a:r>
              <a:rPr lang="cs-CZ" sz="2000" dirty="0"/>
              <a:t>Vedení školy usiluje o optimální materiální podmínky </a:t>
            </a:r>
            <a:r>
              <a:rPr lang="cs-CZ" sz="2000" dirty="0" smtClean="0"/>
              <a:t>vzdělávání</a:t>
            </a:r>
          </a:p>
          <a:p>
            <a:pPr lvl="1"/>
            <a:r>
              <a:rPr lang="cs-CZ" sz="2000" dirty="0"/>
              <a:t>Vedení školy klade důraz na vlastní profesní </a:t>
            </a:r>
            <a:r>
              <a:rPr lang="cs-CZ" sz="2000" dirty="0" smtClean="0"/>
              <a:t>rozvoj</a:t>
            </a:r>
            <a:endParaRPr lang="cs-CZ" sz="2000" dirty="0"/>
          </a:p>
          <a:p>
            <a:pPr lvl="1"/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4046826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6320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dirty="0">
                <a:latin typeface="+mn-lt"/>
              </a:rPr>
              <a:t>Co přinese školám zapojení do systému intenzivní podpory</a:t>
            </a:r>
            <a:endParaRPr lang="cs-CZ" sz="4000" b="1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15992" y="1653871"/>
            <a:ext cx="10637808" cy="4523092"/>
          </a:xfrm>
        </p:spPr>
        <p:txBody>
          <a:bodyPr>
            <a:normAutofit/>
          </a:bodyPr>
          <a:lstStyle/>
          <a:p>
            <a:r>
              <a:rPr lang="cs-CZ" dirty="0"/>
              <a:t>Zmapování a </a:t>
            </a:r>
            <a:r>
              <a:rPr lang="cs-CZ" dirty="0" smtClean="0"/>
              <a:t>analýza </a:t>
            </a:r>
            <a:r>
              <a:rPr lang="cs-CZ" dirty="0"/>
              <a:t>současného stavu </a:t>
            </a:r>
            <a:r>
              <a:rPr lang="cs-CZ" dirty="0" smtClean="0"/>
              <a:t>školy,</a:t>
            </a:r>
            <a:endParaRPr lang="cs-CZ" dirty="0"/>
          </a:p>
          <a:p>
            <a:r>
              <a:rPr lang="cs-CZ" dirty="0" smtClean="0"/>
              <a:t>Ujasnění, </a:t>
            </a:r>
            <a:r>
              <a:rPr lang="cs-CZ" dirty="0"/>
              <a:t>kam má </a:t>
            </a:r>
            <a:r>
              <a:rPr lang="cs-CZ" dirty="0" smtClean="0"/>
              <a:t>škola směřovat </a:t>
            </a:r>
            <a:r>
              <a:rPr lang="cs-CZ" dirty="0"/>
              <a:t>a jaké jsou její </a:t>
            </a:r>
            <a:r>
              <a:rPr lang="cs-CZ" dirty="0" smtClean="0"/>
              <a:t>priority - cílový stav,</a:t>
            </a:r>
            <a:endParaRPr lang="cs-CZ" dirty="0"/>
          </a:p>
          <a:p>
            <a:r>
              <a:rPr lang="cs-CZ" dirty="0" smtClean="0"/>
              <a:t>Nalezení cesty </a:t>
            </a:r>
            <a:r>
              <a:rPr lang="cs-CZ" dirty="0"/>
              <a:t>k dosažení žádoucího stavu vzdělávání ve </a:t>
            </a:r>
            <a:r>
              <a:rPr lang="cs-CZ" dirty="0" smtClean="0"/>
              <a:t>škole,</a:t>
            </a:r>
            <a:endParaRPr lang="cs-CZ" dirty="0"/>
          </a:p>
          <a:p>
            <a:r>
              <a:rPr lang="cs-CZ" dirty="0" smtClean="0"/>
              <a:t>Vytvoření realistického Strategického plánu rozvoje školy a na něj navázaného školního akčního plánu,</a:t>
            </a:r>
            <a:endParaRPr lang="cs-CZ" dirty="0"/>
          </a:p>
          <a:p>
            <a:pPr lvl="0"/>
            <a:r>
              <a:rPr lang="cs-CZ" dirty="0" smtClean="0"/>
              <a:t>Propojení školy a místní </a:t>
            </a:r>
            <a:r>
              <a:rPr lang="cs-CZ" dirty="0"/>
              <a:t>komunity </a:t>
            </a:r>
            <a:r>
              <a:rPr lang="cs-CZ" dirty="0" smtClean="0"/>
              <a:t>při řešení oblastí rozvoje školy (MAP),</a:t>
            </a:r>
            <a:endParaRPr lang="cs-CZ" dirty="0"/>
          </a:p>
          <a:p>
            <a:pPr lvl="0"/>
            <a:r>
              <a:rPr lang="cs-CZ" dirty="0" smtClean="0"/>
              <a:t>Vyhledávání externích finančních zdrojů </a:t>
            </a:r>
            <a:r>
              <a:rPr lang="cs-CZ" dirty="0"/>
              <a:t>pro realizaci </a:t>
            </a:r>
            <a:r>
              <a:rPr lang="cs-CZ" dirty="0" smtClean="0"/>
              <a:t>aktivit.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5309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6320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dirty="0">
                <a:latin typeface="+mn-lt"/>
              </a:rPr>
              <a:t>Co přinese ředitelům zapojení do systému intenzivní podpory</a:t>
            </a:r>
            <a:endParaRPr lang="cs-CZ" sz="4000" b="1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15992" y="1388763"/>
            <a:ext cx="10637808" cy="4788200"/>
          </a:xfrm>
        </p:spPr>
        <p:txBody>
          <a:bodyPr>
            <a:normAutofit/>
          </a:bodyPr>
          <a:lstStyle/>
          <a:p>
            <a:r>
              <a:rPr lang="cs-CZ" dirty="0" smtClean="0"/>
              <a:t>Odbornou externí podporu při realizaci plánu rozvoje školy,</a:t>
            </a:r>
            <a:endParaRPr lang="cs-CZ" dirty="0"/>
          </a:p>
          <a:p>
            <a:r>
              <a:rPr lang="cs-CZ" dirty="0" smtClean="0"/>
              <a:t>Podporu </a:t>
            </a:r>
            <a:r>
              <a:rPr lang="cs-CZ" dirty="0"/>
              <a:t>širšího vedení školy </a:t>
            </a:r>
            <a:r>
              <a:rPr lang="cs-CZ" dirty="0" smtClean="0"/>
              <a:t>v záměrech </a:t>
            </a:r>
            <a:r>
              <a:rPr lang="cs-CZ" dirty="0"/>
              <a:t>vedoucích k rozvoji </a:t>
            </a:r>
            <a:r>
              <a:rPr lang="cs-CZ" dirty="0" smtClean="0"/>
              <a:t>školy,</a:t>
            </a:r>
            <a:endParaRPr lang="cs-CZ" dirty="0"/>
          </a:p>
          <a:p>
            <a:r>
              <a:rPr lang="cs-CZ" dirty="0" smtClean="0"/>
              <a:t>Širší </a:t>
            </a:r>
            <a:r>
              <a:rPr lang="cs-CZ" dirty="0"/>
              <a:t>vedení školy schopné týmové práce, vybavené kompetencí plánovat a strategicky </a:t>
            </a:r>
            <a:r>
              <a:rPr lang="cs-CZ" dirty="0" smtClean="0"/>
              <a:t>řídit,</a:t>
            </a:r>
            <a:endParaRPr lang="cs-CZ" dirty="0"/>
          </a:p>
          <a:p>
            <a:r>
              <a:rPr lang="cs-CZ" dirty="0" smtClean="0"/>
              <a:t>Pedagogický </a:t>
            </a:r>
            <a:r>
              <a:rPr lang="cs-CZ" dirty="0"/>
              <a:t>sbor schopný plánovat, organizovat, realizovat a reflektovat </a:t>
            </a:r>
            <a:r>
              <a:rPr lang="cs-CZ" dirty="0" smtClean="0"/>
              <a:t>výuku,</a:t>
            </a:r>
            <a:endParaRPr lang="cs-CZ" dirty="0"/>
          </a:p>
          <a:p>
            <a:r>
              <a:rPr lang="cs-CZ" dirty="0" smtClean="0"/>
              <a:t>Zapojení </a:t>
            </a:r>
            <a:r>
              <a:rPr lang="cs-CZ" dirty="0"/>
              <a:t>zřizovatele do dění </a:t>
            </a:r>
            <a:r>
              <a:rPr lang="cs-CZ" dirty="0" smtClean="0"/>
              <a:t>ve škole, </a:t>
            </a:r>
            <a:r>
              <a:rPr lang="cs-CZ" dirty="0"/>
              <a:t>v ideálním případě podporu </a:t>
            </a:r>
            <a:r>
              <a:rPr lang="cs-CZ" dirty="0" smtClean="0"/>
              <a:t>zřizovatele,</a:t>
            </a:r>
            <a:endParaRPr lang="cs-CZ" dirty="0"/>
          </a:p>
          <a:p>
            <a:r>
              <a:rPr lang="cs-CZ" dirty="0" smtClean="0"/>
              <a:t>Rady </a:t>
            </a:r>
            <a:r>
              <a:rPr lang="cs-CZ" dirty="0"/>
              <a:t>a informace, kde najít finanční prostředky na realizaci aktivit </a:t>
            </a:r>
            <a:r>
              <a:rPr lang="cs-CZ" dirty="0" smtClean="0"/>
              <a:t>(definovaných v </a:t>
            </a:r>
            <a:r>
              <a:rPr lang="cs-CZ" dirty="0"/>
              <a:t>rámci školního akčního plánu</a:t>
            </a:r>
            <a:r>
              <a:rPr lang="cs-CZ" dirty="0" smtClean="0"/>
              <a:t>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6815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6320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dirty="0">
                <a:latin typeface="+mn-lt"/>
              </a:rPr>
              <a:t>Co přinese pedagogům školy zapojení do systému intenzivní podpory</a:t>
            </a:r>
            <a:endParaRPr lang="cs-CZ" sz="4000" b="1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15992" y="1388763"/>
            <a:ext cx="10637808" cy="4788200"/>
          </a:xfrm>
        </p:spPr>
        <p:txBody>
          <a:bodyPr>
            <a:normAutofit/>
          </a:bodyPr>
          <a:lstStyle/>
          <a:p>
            <a:pPr lvl="1"/>
            <a:r>
              <a:rPr lang="cs-CZ" sz="2800" dirty="0" smtClean="0"/>
              <a:t>Možnost participace na rozhodování o rozvoji školy,</a:t>
            </a:r>
          </a:p>
          <a:p>
            <a:pPr lvl="1"/>
            <a:r>
              <a:rPr lang="cs-CZ" sz="2800" dirty="0" smtClean="0"/>
              <a:t>Možnost prezentovat své potřeby a preference a začlenit je do plánu rozvoje školy ,</a:t>
            </a:r>
          </a:p>
          <a:p>
            <a:pPr lvl="1"/>
            <a:r>
              <a:rPr lang="cs-CZ" sz="2800" dirty="0" smtClean="0"/>
              <a:t>Vedení školy, které naslouchá,</a:t>
            </a:r>
          </a:p>
          <a:p>
            <a:pPr lvl="1"/>
            <a:r>
              <a:rPr lang="cs-CZ" sz="2800" dirty="0" smtClean="0"/>
              <a:t>Vedení školy, které má jasnou vizi,</a:t>
            </a:r>
          </a:p>
          <a:p>
            <a:pPr lvl="1"/>
            <a:r>
              <a:rPr lang="cs-CZ" sz="2800" dirty="0" smtClean="0"/>
              <a:t>Jasné vědomí, </a:t>
            </a:r>
            <a:r>
              <a:rPr lang="cs-CZ" sz="2800" dirty="0"/>
              <a:t>kam škola směřuje a jaké má </a:t>
            </a:r>
            <a:r>
              <a:rPr lang="cs-CZ" sz="2800" dirty="0" smtClean="0"/>
              <a:t>priority,</a:t>
            </a:r>
          </a:p>
          <a:p>
            <a:pPr lvl="1"/>
            <a:r>
              <a:rPr lang="cs-CZ" sz="2800" dirty="0" smtClean="0"/>
              <a:t>Srozumitelný a efektivní systém plánování, řízení a vyhodnocování výukových procesů </a:t>
            </a:r>
            <a:r>
              <a:rPr lang="cs-CZ" sz="2800" dirty="0"/>
              <a:t>a </a:t>
            </a:r>
            <a:r>
              <a:rPr lang="cs-CZ" sz="2800" dirty="0" smtClean="0"/>
              <a:t>činností ve </a:t>
            </a:r>
            <a:r>
              <a:rPr lang="cs-CZ" sz="2800" dirty="0"/>
              <a:t>své </a:t>
            </a:r>
            <a:r>
              <a:rPr lang="cs-CZ" sz="2800" dirty="0" smtClean="0"/>
              <a:t>třídě,</a:t>
            </a:r>
          </a:p>
          <a:p>
            <a:pPr lvl="1"/>
            <a:r>
              <a:rPr lang="cs-CZ" sz="2800" dirty="0" smtClean="0"/>
              <a:t>Garanci systematického profesního rozvoje,</a:t>
            </a:r>
            <a:endParaRPr lang="cs-CZ" sz="2800" dirty="0"/>
          </a:p>
          <a:p>
            <a:pPr lvl="1"/>
            <a:r>
              <a:rPr lang="cs-CZ" sz="2800" dirty="0" smtClean="0"/>
              <a:t>Kolegiální a kooperativní školní klima.</a:t>
            </a:r>
          </a:p>
        </p:txBody>
      </p:sp>
    </p:spTree>
    <p:extLst>
      <p:ext uri="{BB962C8B-B14F-4D97-AF65-F5344CB8AC3E}">
        <p14:creationId xmlns:p14="http://schemas.microsoft.com/office/powerpoint/2010/main" val="3806116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>
                <a:latin typeface="+mn-lt"/>
              </a:rPr>
              <a:t>Systém intenzivní podpory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0231" y="1535502"/>
            <a:ext cx="11671538" cy="4942936"/>
          </a:xfrm>
        </p:spPr>
        <p:txBody>
          <a:bodyPr/>
          <a:lstStyle/>
          <a:p>
            <a:pPr marL="257175" indent="-257175"/>
            <a:r>
              <a:rPr lang="cs-CZ" sz="2400" b="1" dirty="0"/>
              <a:t>Cíl: </a:t>
            </a:r>
            <a:r>
              <a:rPr lang="cs-CZ" sz="2400" dirty="0"/>
              <a:t>pomoci školám zlepšit strategické řízení a plánování a pedagogické vedení</a:t>
            </a:r>
          </a:p>
          <a:p>
            <a:pPr marL="257175" indent="-257175"/>
            <a:endParaRPr lang="cs-CZ" sz="825" dirty="0"/>
          </a:p>
          <a:p>
            <a:pPr marL="257175" indent="-257175"/>
            <a:r>
              <a:rPr lang="cs-CZ" sz="2400" b="1" dirty="0"/>
              <a:t>Cílová skupina: </a:t>
            </a:r>
            <a:r>
              <a:rPr lang="cs-CZ" sz="2400" dirty="0"/>
              <a:t>MŠ, ZŠ, SŠ, VOŠ nejsou vyloučeny z podpory</a:t>
            </a:r>
          </a:p>
          <a:p>
            <a:pPr marL="257175" indent="-257175"/>
            <a:endParaRPr lang="cs-CZ" sz="1000" b="1" dirty="0"/>
          </a:p>
          <a:p>
            <a:pPr marL="257175" indent="-257175"/>
            <a:r>
              <a:rPr lang="cs-CZ" sz="2400" b="1" dirty="0"/>
              <a:t>Prostředek: </a:t>
            </a:r>
            <a:r>
              <a:rPr lang="cs-CZ" sz="2400" dirty="0"/>
              <a:t>model Systému intenzivní podpory školám</a:t>
            </a:r>
          </a:p>
          <a:p>
            <a:pPr marL="600075" lvl="1" indent="-257175"/>
            <a:r>
              <a:rPr lang="cs-CZ" dirty="0"/>
              <a:t>Diagnostika potřeb škol a nabídka podpory na míru</a:t>
            </a:r>
          </a:p>
          <a:p>
            <a:pPr marL="600075" lvl="1" indent="-257175">
              <a:lnSpc>
                <a:spcPct val="120000"/>
              </a:lnSpc>
            </a:pPr>
            <a:r>
              <a:rPr lang="cs-CZ" dirty="0"/>
              <a:t>Prezenční a distanční </a:t>
            </a:r>
            <a:r>
              <a:rPr lang="cs-CZ" dirty="0" smtClean="0"/>
              <a:t>vzdělávání – vzdělávací program pro širší vedení škol, </a:t>
            </a:r>
            <a:r>
              <a:rPr lang="cs-CZ" dirty="0"/>
              <a:t>metodiky, </a:t>
            </a:r>
            <a:r>
              <a:rPr lang="cs-CZ" dirty="0" smtClean="0"/>
              <a:t>manuály, Strategické plány rozvoje školy, nástroje </a:t>
            </a:r>
            <a:r>
              <a:rPr lang="cs-CZ" dirty="0"/>
              <a:t>vnitřní evaluace školy, sebehodnotící nástroje pro ředitele, nástroje hodnocení PP, plán rozvoje PP, individuální formy </a:t>
            </a:r>
            <a:r>
              <a:rPr lang="cs-CZ" dirty="0" smtClean="0"/>
              <a:t>pomoci (</a:t>
            </a:r>
            <a:r>
              <a:rPr lang="cs-CZ" dirty="0" err="1" smtClean="0"/>
              <a:t>koučink</a:t>
            </a:r>
            <a:r>
              <a:rPr lang="cs-CZ" dirty="0" smtClean="0"/>
              <a:t>, </a:t>
            </a:r>
            <a:r>
              <a:rPr lang="cs-CZ" dirty="0" err="1" smtClean="0"/>
              <a:t>mentoring</a:t>
            </a:r>
            <a:r>
              <a:rPr lang="cs-CZ" dirty="0" smtClean="0"/>
              <a:t>, supervize), </a:t>
            </a:r>
            <a:r>
              <a:rPr lang="cs-CZ" dirty="0" err="1" smtClean="0"/>
              <a:t>benchlearning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18376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9376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latin typeface="+mn-lt"/>
              </a:rPr>
              <a:t>Systém intenzivní podpory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63040"/>
            <a:ext cx="10515600" cy="4842344"/>
          </a:xfrm>
        </p:spPr>
        <p:txBody>
          <a:bodyPr>
            <a:normAutofit fontScale="85000" lnSpcReduction="20000"/>
          </a:bodyPr>
          <a:lstStyle/>
          <a:p>
            <a:pPr marL="257175" indent="-257175"/>
            <a:r>
              <a:rPr lang="cs-CZ" dirty="0" smtClean="0"/>
              <a:t>Podpora </a:t>
            </a:r>
            <a:r>
              <a:rPr lang="cs-CZ" dirty="0"/>
              <a:t>každé zapojené školy je 20 měsíců (2 školní roky</a:t>
            </a:r>
            <a:r>
              <a:rPr lang="cs-CZ" dirty="0" smtClean="0"/>
              <a:t>)</a:t>
            </a:r>
          </a:p>
          <a:p>
            <a:pPr marL="600075" lvl="1" indent="-257175"/>
            <a:endParaRPr lang="cs-CZ" sz="2600" dirty="0"/>
          </a:p>
          <a:p>
            <a:pPr marL="600075" lvl="1" indent="-257175"/>
            <a:r>
              <a:rPr lang="cs-CZ" sz="2600" dirty="0" smtClean="0"/>
              <a:t>1</a:t>
            </a:r>
            <a:r>
              <a:rPr lang="cs-CZ" sz="2600" dirty="0"/>
              <a:t>. pololetí – identifikace rozvojových potřeb školy</a:t>
            </a:r>
          </a:p>
          <a:p>
            <a:pPr marL="942975" lvl="2" indent="-257175"/>
            <a:r>
              <a:rPr lang="cs-CZ" sz="2600" dirty="0"/>
              <a:t>Výstup: Analytická zpráva Rozvojové potřeby školy</a:t>
            </a:r>
          </a:p>
          <a:p>
            <a:pPr marL="600075" lvl="1" indent="-257175"/>
            <a:r>
              <a:rPr lang="cs-CZ" sz="2600" dirty="0"/>
              <a:t>2. pololetí – definování strategických cílů a vizí</a:t>
            </a:r>
          </a:p>
          <a:p>
            <a:pPr marL="942975" lvl="2" indent="-257175"/>
            <a:r>
              <a:rPr lang="cs-CZ" sz="2600" dirty="0"/>
              <a:t>Výstup: Strategický plán rozvoje školy a školní akční plán (ŠAP)</a:t>
            </a:r>
          </a:p>
          <a:p>
            <a:pPr marL="600075" lvl="1" indent="-257175"/>
            <a:r>
              <a:rPr lang="cs-CZ" sz="2600" dirty="0"/>
              <a:t>Absolvování vzdělávacího programu pro širší vedení škol (prezenční nebo distanční)</a:t>
            </a:r>
          </a:p>
          <a:p>
            <a:pPr marL="600075" lvl="1" indent="-257175"/>
            <a:r>
              <a:rPr lang="cs-CZ" sz="2600" dirty="0"/>
              <a:t>3. a 4. pololetí: implementace opatření ŠAP, evaluace</a:t>
            </a:r>
          </a:p>
          <a:p>
            <a:pPr marL="942975" lvl="2" indent="-257175"/>
            <a:r>
              <a:rPr lang="cs-CZ" sz="2600" dirty="0"/>
              <a:t>Výstup: Evaluační zpráva o pokroku školy, reflektivní zpráva zapojené </a:t>
            </a:r>
            <a:r>
              <a:rPr lang="cs-CZ" sz="2600" dirty="0" smtClean="0"/>
              <a:t>organizace</a:t>
            </a:r>
          </a:p>
          <a:p>
            <a:pPr marL="600075" lvl="1" indent="-257175"/>
            <a:r>
              <a:rPr lang="cs-CZ" sz="2600" dirty="0" err="1"/>
              <a:t>Koučing</a:t>
            </a:r>
            <a:r>
              <a:rPr lang="cs-CZ" sz="2600" dirty="0"/>
              <a:t>, </a:t>
            </a:r>
            <a:r>
              <a:rPr lang="cs-CZ" sz="2600" dirty="0" err="1"/>
              <a:t>mentoring</a:t>
            </a:r>
            <a:r>
              <a:rPr lang="cs-CZ" sz="2600" dirty="0"/>
              <a:t>, </a:t>
            </a:r>
            <a:r>
              <a:rPr lang="cs-CZ" sz="2600" dirty="0" smtClean="0"/>
              <a:t>supervize, individuální vzdělávací programy pro pedagogický sbor dle identifikovaných potřeb, </a:t>
            </a:r>
            <a:r>
              <a:rPr lang="cs-CZ" sz="2600" dirty="0" err="1" smtClean="0"/>
              <a:t>benchlearning</a:t>
            </a:r>
            <a:endParaRPr lang="cs-CZ" sz="2600" dirty="0"/>
          </a:p>
          <a:p>
            <a:endParaRPr lang="cs-CZ" dirty="0" smtClean="0"/>
          </a:p>
          <a:p>
            <a:r>
              <a:rPr lang="cs-CZ" dirty="0" smtClean="0"/>
              <a:t>Každé škole se věnuje konzultant rozvoje školy</a:t>
            </a:r>
          </a:p>
          <a:p>
            <a:r>
              <a:rPr lang="cs-CZ" dirty="0" smtClean="0"/>
              <a:t>Na každé škole působí školní koordinátor rozvoje (člen pedagogického sboru)</a:t>
            </a:r>
          </a:p>
          <a:p>
            <a:pPr marL="0" indent="0">
              <a:buNone/>
            </a:pPr>
            <a:r>
              <a:rPr lang="cs-CZ" dirty="0" smtClean="0"/>
              <a:t>   </a:t>
            </a:r>
          </a:p>
          <a:p>
            <a:pPr marL="0" indent="0">
              <a:buNone/>
            </a:pPr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775571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SRP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tivSRP" id="{3E76C045-5377-4612-AB49-2A4E2E269AFB}" vid="{97CB8A28-D7E5-4162-AD01-576F813CB6F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0031_ xmlns="7ffaba63-cadb-4ee0-afcd-3a4a42323a6d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40B63935230ED4DB8231F1EAEE63E9B" ma:contentTypeVersion="8" ma:contentTypeDescription="Vytvoří nový dokument" ma:contentTypeScope="" ma:versionID="2907dbe675cf8d1db2d633933aac0479">
  <xsd:schema xmlns:xsd="http://www.w3.org/2001/XMLSchema" xmlns:xs="http://www.w3.org/2001/XMLSchema" xmlns:p="http://schemas.microsoft.com/office/2006/metadata/properties" xmlns:ns2="4ed50015-f427-4bca-b79c-7b0ef9a9fc90" xmlns:ns3="7ffaba63-cadb-4ee0-afcd-3a4a42323a6d" targetNamespace="http://schemas.microsoft.com/office/2006/metadata/properties" ma:root="true" ma:fieldsID="3e87fc09c293a6c7214fe4360b181ac6" ns2:_="" ns3:_="">
    <xsd:import namespace="4ed50015-f427-4bca-b79c-7b0ef9a9fc90"/>
    <xsd:import namespace="7ffaba63-cadb-4ee0-afcd-3a4a42323a6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_x0031_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d50015-f427-4bca-b79c-7b0ef9a9fc9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dílené s podrobnostmi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1" nillable="true" ma:displayName="Naposledy sdílel(a)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Čas posledního sdílení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faba63-cadb-4ee0-afcd-3a4a42323a6d" elementFormDefault="qualified">
    <xsd:import namespace="http://schemas.microsoft.com/office/2006/documentManagement/types"/>
    <xsd:import namespace="http://schemas.microsoft.com/office/infopath/2007/PartnerControls"/>
    <xsd:element name="_x0031_" ma:index="10" nillable="true" ma:displayName="1" ma:internalName="_x0031_">
      <xsd:simpleType>
        <xsd:restriction base="dms:Text"/>
      </xsd:simpleType>
    </xsd:element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FA4FC6B-958D-4AA4-9AE1-CA90031A1B77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4ed50015-f427-4bca-b79c-7b0ef9a9fc90"/>
    <ds:schemaRef ds:uri="7ffaba63-cadb-4ee0-afcd-3a4a42323a6d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C45BDBF-743F-4E13-BBE3-5C7A5028EE0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ed50015-f427-4bca-b79c-7b0ef9a9fc90"/>
    <ds:schemaRef ds:uri="7ffaba63-cadb-4ee0-afcd-3a4a42323a6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2DB8923-6BBA-4BF8-8A14-98D38FBCB1B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MotivSRP</Template>
  <TotalTime>2108</TotalTime>
  <Words>1000</Words>
  <Application>Microsoft Office PowerPoint</Application>
  <PresentationFormat>Širokoúhlá obrazovka</PresentationFormat>
  <Paragraphs>120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MotivSRP</vt:lpstr>
      <vt:lpstr>Prezentace aplikace PowerPoint</vt:lpstr>
      <vt:lpstr>Cíl realizace klíčové aktivity</vt:lpstr>
      <vt:lpstr>Co znamená zapojení do systému intenzivní podpory?</vt:lpstr>
      <vt:lpstr>Východiska pro tvorbu modelu intenzivní podpory</vt:lpstr>
      <vt:lpstr>Co přinese školám zapojení do systému intenzivní podpory</vt:lpstr>
      <vt:lpstr>Co přinese ředitelům zapojení do systému intenzivní podpory</vt:lpstr>
      <vt:lpstr>Co přinese pedagogům školy zapojení do systému intenzivní podpory</vt:lpstr>
      <vt:lpstr>Systém intenzivní podpory</vt:lpstr>
      <vt:lpstr>Systém intenzivní podpory</vt:lpstr>
      <vt:lpstr>Zapojení škol – etapy</vt:lpstr>
      <vt:lpstr>Vzdělávací program pro vedení školy</vt:lpstr>
      <vt:lpstr>Benchlearning</vt:lpstr>
      <vt:lpstr>Prezentace aplikace PowerPoint</vt:lpstr>
    </vt:vector>
  </TitlesOfParts>
  <Company>NIDV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Lehmann Jakub</dc:creator>
  <cp:lastModifiedBy>Petrás Petr</cp:lastModifiedBy>
  <cp:revision>89</cp:revision>
  <dcterms:created xsi:type="dcterms:W3CDTF">2016-08-03T13:16:34Z</dcterms:created>
  <dcterms:modified xsi:type="dcterms:W3CDTF">2017-12-04T09:23:25Z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0x010100A40B63935230ED4DB8231F1EAEE63E9B</vt:lpwstr>
  </property>
</Properties>
</file>