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8"/>
  </p:notesMasterIdLst>
  <p:sldIdLst>
    <p:sldId id="263" r:id="rId6"/>
    <p:sldId id="337" r:id="rId7"/>
    <p:sldId id="342" r:id="rId8"/>
    <p:sldId id="324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62" r:id="rId18"/>
    <p:sldId id="360" r:id="rId19"/>
    <p:sldId id="361" r:id="rId20"/>
    <p:sldId id="355" r:id="rId21"/>
    <p:sldId id="356" r:id="rId22"/>
    <p:sldId id="328" r:id="rId23"/>
    <p:sldId id="358" r:id="rId24"/>
    <p:sldId id="359" r:id="rId25"/>
    <p:sldId id="344" r:id="rId26"/>
    <p:sldId id="345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tková Jitka" initials="CJ" lastIdx="5" clrIdx="0">
    <p:extLst>
      <p:ext uri="{19B8F6BF-5375-455C-9EA6-DF929625EA0E}">
        <p15:presenceInfo xmlns:p15="http://schemas.microsoft.com/office/powerpoint/2012/main" userId="S-1-5-21-134644256-1018602762-261606644-2972" providerId="AD"/>
      </p:ext>
    </p:extLst>
  </p:cmAuthor>
  <p:cmAuthor id="2" name="Hošková Irena" initials="HI" lastIdx="2" clrIdx="1">
    <p:extLst>
      <p:ext uri="{19B8F6BF-5375-455C-9EA6-DF929625EA0E}">
        <p15:presenceInfo xmlns:p15="http://schemas.microsoft.com/office/powerpoint/2012/main" userId="S-1-5-21-134644256-1018602762-261606644-2693" providerId="AD"/>
      </p:ext>
    </p:extLst>
  </p:cmAuthor>
  <p:cmAuthor id="3" name="Valenta Petr" initials="VP" lastIdx="10" clrIdx="2">
    <p:extLst>
      <p:ext uri="{19B8F6BF-5375-455C-9EA6-DF929625EA0E}">
        <p15:presenceInfo xmlns:p15="http://schemas.microsoft.com/office/powerpoint/2012/main" userId="S-1-5-21-134644256-1018602762-261606644-28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8" autoAdjust="0"/>
    <p:restoredTop sz="85788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C9CEF-FA4D-4D8C-BCF4-D04E4614BA2C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C4AFB95-B809-4968-88CB-10D7932F723A}">
      <dgm:prSet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rtl="0"/>
          <a:r>
            <a:rPr lang="cs-CZ" dirty="0" smtClean="0"/>
            <a:t>Porovnávání přečteného textu s jinými texty</a:t>
          </a:r>
          <a:endParaRPr lang="cs-CZ" dirty="0"/>
        </a:p>
      </dgm:t>
    </dgm:pt>
    <dgm:pt modelId="{94D1C5CE-2086-4B15-9FFC-0222A5026D03}" type="parTrans" cxnId="{CBE96260-6023-4C8C-92A7-155F3903B3E7}">
      <dgm:prSet/>
      <dgm:spPr/>
      <dgm:t>
        <a:bodyPr/>
        <a:lstStyle/>
        <a:p>
          <a:endParaRPr lang="cs-CZ"/>
        </a:p>
      </dgm:t>
    </dgm:pt>
    <dgm:pt modelId="{DB1EF436-B280-4AB9-8906-141F1DDE374A}" type="sibTrans" cxnId="{CBE96260-6023-4C8C-92A7-155F3903B3E7}">
      <dgm:prSet/>
      <dgm:spPr/>
      <dgm:t>
        <a:bodyPr/>
        <a:lstStyle/>
        <a:p>
          <a:endParaRPr lang="cs-CZ"/>
        </a:p>
      </dgm:t>
    </dgm:pt>
    <dgm:pt modelId="{C126F0B6-3E09-4C1F-A774-276DF23BFC25}">
      <dgm:prSet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rtl="0"/>
          <a:r>
            <a:rPr lang="cs-CZ" smtClean="0"/>
            <a:t>Předvídání, odhadování děje</a:t>
          </a:r>
          <a:endParaRPr lang="cs-CZ"/>
        </a:p>
      </dgm:t>
    </dgm:pt>
    <dgm:pt modelId="{1640F383-D67A-429A-9C03-172367FAE605}" type="parTrans" cxnId="{C489E256-C6B4-4F23-88FF-BD10CE50F442}">
      <dgm:prSet/>
      <dgm:spPr/>
      <dgm:t>
        <a:bodyPr/>
        <a:lstStyle/>
        <a:p>
          <a:endParaRPr lang="cs-CZ"/>
        </a:p>
      </dgm:t>
    </dgm:pt>
    <dgm:pt modelId="{AD0B668A-9926-4FD4-9781-C7EC81884EB9}" type="sibTrans" cxnId="{C489E256-C6B4-4F23-88FF-BD10CE50F442}">
      <dgm:prSet/>
      <dgm:spPr/>
      <dgm:t>
        <a:bodyPr/>
        <a:lstStyle/>
        <a:p>
          <a:endParaRPr lang="cs-CZ"/>
        </a:p>
      </dgm:t>
    </dgm:pt>
    <dgm:pt modelId="{5FB08BE6-6C4E-468C-B8D5-8E08C5B216C7}">
      <dgm:prSet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rtl="0"/>
          <a:r>
            <a:rPr lang="cs-CZ" smtClean="0"/>
            <a:t>Popsání stylu nebo uspořádání přečteného textu</a:t>
          </a:r>
          <a:endParaRPr lang="cs-CZ"/>
        </a:p>
      </dgm:t>
    </dgm:pt>
    <dgm:pt modelId="{17FC094A-ED47-42AB-A904-AFBD61879767}" type="parTrans" cxnId="{38EA1BA4-10E2-4A19-B9A8-6E515A3A5D8E}">
      <dgm:prSet/>
      <dgm:spPr/>
      <dgm:t>
        <a:bodyPr/>
        <a:lstStyle/>
        <a:p>
          <a:endParaRPr lang="cs-CZ"/>
        </a:p>
      </dgm:t>
    </dgm:pt>
    <dgm:pt modelId="{F7749341-341F-4F89-A55A-D6A94859E554}" type="sibTrans" cxnId="{38EA1BA4-10E2-4A19-B9A8-6E515A3A5D8E}">
      <dgm:prSet/>
      <dgm:spPr/>
      <dgm:t>
        <a:bodyPr/>
        <a:lstStyle/>
        <a:p>
          <a:endParaRPr lang="cs-CZ"/>
        </a:p>
      </dgm:t>
    </dgm:pt>
    <dgm:pt modelId="{BA5255B4-BB89-4100-94E8-939850BFA60F}">
      <dgm:prSet/>
      <dgm:spPr>
        <a:solidFill>
          <a:schemeClr val="accent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rtl="0"/>
          <a:r>
            <a:rPr lang="cs-CZ" dirty="0" smtClean="0"/>
            <a:t>Určení postoje nebo záměru autora</a:t>
          </a:r>
          <a:endParaRPr lang="cs-CZ" dirty="0"/>
        </a:p>
      </dgm:t>
    </dgm:pt>
    <dgm:pt modelId="{2F890B05-1172-446F-9EBC-8E4154FD53B5}" type="parTrans" cxnId="{F3B21FB8-9E79-470F-A572-C9347A0E1126}">
      <dgm:prSet/>
      <dgm:spPr/>
      <dgm:t>
        <a:bodyPr/>
        <a:lstStyle/>
        <a:p>
          <a:endParaRPr lang="cs-CZ"/>
        </a:p>
      </dgm:t>
    </dgm:pt>
    <dgm:pt modelId="{C6BE56E4-0BA0-40A3-A038-B8D2AFF141BC}" type="sibTrans" cxnId="{F3B21FB8-9E79-470F-A572-C9347A0E1126}">
      <dgm:prSet/>
      <dgm:spPr/>
      <dgm:t>
        <a:bodyPr/>
        <a:lstStyle/>
        <a:p>
          <a:endParaRPr lang="cs-CZ"/>
        </a:p>
      </dgm:t>
    </dgm:pt>
    <dgm:pt modelId="{6211C3A8-0CDB-485B-B76F-BDDD09B029C2}" type="pres">
      <dgm:prSet presAssocID="{F82C9CEF-FA4D-4D8C-BCF4-D04E4614B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1507B25-0EFB-4FB4-AE77-4A2BF790A8D6}" type="pres">
      <dgm:prSet presAssocID="{BC4AFB95-B809-4968-88CB-10D7932F72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0D5AFF-D2E3-4B31-8F35-1395EF37DD6B}" type="pres">
      <dgm:prSet presAssocID="{DB1EF436-B280-4AB9-8906-141F1DDE374A}" presName="sibTrans" presStyleCnt="0"/>
      <dgm:spPr/>
    </dgm:pt>
    <dgm:pt modelId="{72937B7F-ADCC-47D2-8E6C-DD268EA96E91}" type="pres">
      <dgm:prSet presAssocID="{C126F0B6-3E09-4C1F-A774-276DF23BFC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014133-DF35-4F9C-A7CB-99B4B6BD4222}" type="pres">
      <dgm:prSet presAssocID="{AD0B668A-9926-4FD4-9781-C7EC81884EB9}" presName="sibTrans" presStyleCnt="0"/>
      <dgm:spPr/>
    </dgm:pt>
    <dgm:pt modelId="{11DF33E4-FBE9-4BB2-806D-68C34EC290E1}" type="pres">
      <dgm:prSet presAssocID="{5FB08BE6-6C4E-468C-B8D5-8E08C5B216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E905C7-7024-4DA9-80BA-1A59F5BBEFD5}" type="pres">
      <dgm:prSet presAssocID="{F7749341-341F-4F89-A55A-D6A94859E554}" presName="sibTrans" presStyleCnt="0"/>
      <dgm:spPr/>
    </dgm:pt>
    <dgm:pt modelId="{FB1F9135-A8D4-49D9-BBEF-8C4AA0737015}" type="pres">
      <dgm:prSet presAssocID="{BA5255B4-BB89-4100-94E8-939850BFA6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B21FB8-9E79-470F-A572-C9347A0E1126}" srcId="{F82C9CEF-FA4D-4D8C-BCF4-D04E4614BA2C}" destId="{BA5255B4-BB89-4100-94E8-939850BFA60F}" srcOrd="3" destOrd="0" parTransId="{2F890B05-1172-446F-9EBC-8E4154FD53B5}" sibTransId="{C6BE56E4-0BA0-40A3-A038-B8D2AFF141BC}"/>
    <dgm:cxn modelId="{B102E47B-AC90-4CEF-A2A2-AB59FBFE290E}" type="presOf" srcId="{C126F0B6-3E09-4C1F-A774-276DF23BFC25}" destId="{72937B7F-ADCC-47D2-8E6C-DD268EA96E91}" srcOrd="0" destOrd="0" presId="urn:microsoft.com/office/officeart/2005/8/layout/default"/>
    <dgm:cxn modelId="{CBE96260-6023-4C8C-92A7-155F3903B3E7}" srcId="{F82C9CEF-FA4D-4D8C-BCF4-D04E4614BA2C}" destId="{BC4AFB95-B809-4968-88CB-10D7932F723A}" srcOrd="0" destOrd="0" parTransId="{94D1C5CE-2086-4B15-9FFC-0222A5026D03}" sibTransId="{DB1EF436-B280-4AB9-8906-141F1DDE374A}"/>
    <dgm:cxn modelId="{D9969CE8-3EAD-4ADB-B5C7-7A41CA340C51}" type="presOf" srcId="{BA5255B4-BB89-4100-94E8-939850BFA60F}" destId="{FB1F9135-A8D4-49D9-BBEF-8C4AA0737015}" srcOrd="0" destOrd="0" presId="urn:microsoft.com/office/officeart/2005/8/layout/default"/>
    <dgm:cxn modelId="{C489E256-C6B4-4F23-88FF-BD10CE50F442}" srcId="{F82C9CEF-FA4D-4D8C-BCF4-D04E4614BA2C}" destId="{C126F0B6-3E09-4C1F-A774-276DF23BFC25}" srcOrd="1" destOrd="0" parTransId="{1640F383-D67A-429A-9C03-172367FAE605}" sibTransId="{AD0B668A-9926-4FD4-9781-C7EC81884EB9}"/>
    <dgm:cxn modelId="{75BB99E2-FD6A-45C9-83F8-DED8B8DBE4C2}" type="presOf" srcId="{F82C9CEF-FA4D-4D8C-BCF4-D04E4614BA2C}" destId="{6211C3A8-0CDB-485B-B76F-BDDD09B029C2}" srcOrd="0" destOrd="0" presId="urn:microsoft.com/office/officeart/2005/8/layout/default"/>
    <dgm:cxn modelId="{35E57349-8B84-4A3E-B354-DBA75F4BAE6D}" type="presOf" srcId="{BC4AFB95-B809-4968-88CB-10D7932F723A}" destId="{A1507B25-0EFB-4FB4-AE77-4A2BF790A8D6}" srcOrd="0" destOrd="0" presId="urn:microsoft.com/office/officeart/2005/8/layout/default"/>
    <dgm:cxn modelId="{C757EFFE-598A-460B-8364-5464F62C02A2}" type="presOf" srcId="{5FB08BE6-6C4E-468C-B8D5-8E08C5B216C7}" destId="{11DF33E4-FBE9-4BB2-806D-68C34EC290E1}" srcOrd="0" destOrd="0" presId="urn:microsoft.com/office/officeart/2005/8/layout/default"/>
    <dgm:cxn modelId="{38EA1BA4-10E2-4A19-B9A8-6E515A3A5D8E}" srcId="{F82C9CEF-FA4D-4D8C-BCF4-D04E4614BA2C}" destId="{5FB08BE6-6C4E-468C-B8D5-8E08C5B216C7}" srcOrd="2" destOrd="0" parTransId="{17FC094A-ED47-42AB-A904-AFBD61879767}" sibTransId="{F7749341-341F-4F89-A55A-D6A94859E554}"/>
    <dgm:cxn modelId="{DE5069B8-F504-46FB-974E-B2782C712AA6}" type="presParOf" srcId="{6211C3A8-0CDB-485B-B76F-BDDD09B029C2}" destId="{A1507B25-0EFB-4FB4-AE77-4A2BF790A8D6}" srcOrd="0" destOrd="0" presId="urn:microsoft.com/office/officeart/2005/8/layout/default"/>
    <dgm:cxn modelId="{15D6AB87-F799-418C-A71B-5B177C53D826}" type="presParOf" srcId="{6211C3A8-0CDB-485B-B76F-BDDD09B029C2}" destId="{5D0D5AFF-D2E3-4B31-8F35-1395EF37DD6B}" srcOrd="1" destOrd="0" presId="urn:microsoft.com/office/officeart/2005/8/layout/default"/>
    <dgm:cxn modelId="{F71FE119-8794-4F39-91C6-C27624FC2B4A}" type="presParOf" srcId="{6211C3A8-0CDB-485B-B76F-BDDD09B029C2}" destId="{72937B7F-ADCC-47D2-8E6C-DD268EA96E91}" srcOrd="2" destOrd="0" presId="urn:microsoft.com/office/officeart/2005/8/layout/default"/>
    <dgm:cxn modelId="{E9A3A7C9-62F0-4A86-9502-3595BCBA740D}" type="presParOf" srcId="{6211C3A8-0CDB-485B-B76F-BDDD09B029C2}" destId="{D6014133-DF35-4F9C-A7CB-99B4B6BD4222}" srcOrd="3" destOrd="0" presId="urn:microsoft.com/office/officeart/2005/8/layout/default"/>
    <dgm:cxn modelId="{54424869-129D-45D0-B8D9-7495BFD8314E}" type="presParOf" srcId="{6211C3A8-0CDB-485B-B76F-BDDD09B029C2}" destId="{11DF33E4-FBE9-4BB2-806D-68C34EC290E1}" srcOrd="4" destOrd="0" presId="urn:microsoft.com/office/officeart/2005/8/layout/default"/>
    <dgm:cxn modelId="{EE3BB94A-1CCA-4B3F-9B41-AA38BD31185D}" type="presParOf" srcId="{6211C3A8-0CDB-485B-B76F-BDDD09B029C2}" destId="{F6E905C7-7024-4DA9-80BA-1A59F5BBEFD5}" srcOrd="5" destOrd="0" presId="urn:microsoft.com/office/officeart/2005/8/layout/default"/>
    <dgm:cxn modelId="{1051C077-4CD3-4BEB-B2B2-DE595C2E6022}" type="presParOf" srcId="{6211C3A8-0CDB-485B-B76F-BDDD09B029C2}" destId="{FB1F9135-A8D4-49D9-BBEF-8C4AA073701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07B25-0EFB-4FB4-AE77-4A2BF790A8D6}">
      <dsp:nvSpPr>
        <dsp:cNvPr id="0" name=""/>
        <dsp:cNvSpPr/>
      </dsp:nvSpPr>
      <dsp:spPr>
        <a:xfrm>
          <a:off x="423414" y="137"/>
          <a:ext cx="2285839" cy="13715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Porovnávání přečteného textu s jinými texty</a:t>
          </a:r>
          <a:endParaRPr lang="cs-CZ" sz="2300" kern="1200" dirty="0"/>
        </a:p>
      </dsp:txBody>
      <dsp:txXfrm>
        <a:off x="423414" y="137"/>
        <a:ext cx="2285839" cy="1371503"/>
      </dsp:txXfrm>
    </dsp:sp>
    <dsp:sp modelId="{72937B7F-ADCC-47D2-8E6C-DD268EA96E91}">
      <dsp:nvSpPr>
        <dsp:cNvPr id="0" name=""/>
        <dsp:cNvSpPr/>
      </dsp:nvSpPr>
      <dsp:spPr>
        <a:xfrm>
          <a:off x="2937837" y="137"/>
          <a:ext cx="2285839" cy="13715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smtClean="0"/>
            <a:t>Předvídání, odhadování děje</a:t>
          </a:r>
          <a:endParaRPr lang="cs-CZ" sz="2300" kern="1200"/>
        </a:p>
      </dsp:txBody>
      <dsp:txXfrm>
        <a:off x="2937837" y="137"/>
        <a:ext cx="2285839" cy="1371503"/>
      </dsp:txXfrm>
    </dsp:sp>
    <dsp:sp modelId="{11DF33E4-FBE9-4BB2-806D-68C34EC290E1}">
      <dsp:nvSpPr>
        <dsp:cNvPr id="0" name=""/>
        <dsp:cNvSpPr/>
      </dsp:nvSpPr>
      <dsp:spPr>
        <a:xfrm>
          <a:off x="5452260" y="137"/>
          <a:ext cx="2285839" cy="13715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smtClean="0"/>
            <a:t>Popsání stylu nebo uspořádání přečteného textu</a:t>
          </a:r>
          <a:endParaRPr lang="cs-CZ" sz="2300" kern="1200"/>
        </a:p>
      </dsp:txBody>
      <dsp:txXfrm>
        <a:off x="5452260" y="137"/>
        <a:ext cx="2285839" cy="1371503"/>
      </dsp:txXfrm>
    </dsp:sp>
    <dsp:sp modelId="{FB1F9135-A8D4-49D9-BBEF-8C4AA0737015}">
      <dsp:nvSpPr>
        <dsp:cNvPr id="0" name=""/>
        <dsp:cNvSpPr/>
      </dsp:nvSpPr>
      <dsp:spPr>
        <a:xfrm>
          <a:off x="7966684" y="137"/>
          <a:ext cx="2285839" cy="1371503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Určení postoje nebo záměru autora</a:t>
          </a:r>
          <a:endParaRPr lang="cs-CZ" sz="2300" kern="1200" dirty="0"/>
        </a:p>
      </dsp:txBody>
      <dsp:txXfrm>
        <a:off x="7966684" y="137"/>
        <a:ext cx="2285839" cy="137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94967-EACF-431C-BEC2-2E2F3B85A07B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39E4-D490-47F3-BAE8-B1B97FBB2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9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97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405F-BD78-4C66-8AA1-DFA6E68AFB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4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3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5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29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989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48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76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25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56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84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53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76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80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6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9E4-D490-47F3-BAE8-B1B97FBB28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7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1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1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6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folio.rvp.cz/view/view.php?id=13123&amp;rate=5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digifolio.rvp.cz/view/view.php?id=1319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gifolio.rvp.cz/view/view.php?id=2935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://gramotnosti.blogy.rvp.cz/" TargetMode="External"/><Relationship Id="rId4" Type="http://schemas.openxmlformats.org/officeDocument/2006/relationships/hyperlink" Target="https://gramotnosti.pro/" TargetMode="Externa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deo.rvp.cz/video/4141/VYUZITI-SABLON-II-PRO-PODPORU-ROZVOJE-GRAMOTNOSTI.html" TargetMode="External"/><Relationship Id="rId2" Type="http://schemas.openxmlformats.org/officeDocument/2006/relationships/hyperlink" Target="http://www.nuv.cz/file/33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nidv.cz/strategicke-rizeni/268-inspiromat/1525-inspiromaty-201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v.cz/media/materialy/projekty/strategicke_rizeni/znalostni-databaze/analyticke_zpravy/ANALYTICKA_ZPRAVA_FIN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4494" y="2367171"/>
            <a:ext cx="11431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 smtClean="0"/>
              <a:t>Strategické </a:t>
            </a:r>
            <a:r>
              <a:rPr lang="cs-CZ" sz="4000" b="1" dirty="0"/>
              <a:t>řízení a plánování ve školách a v územích</a:t>
            </a:r>
            <a:r>
              <a:rPr lang="cs-CZ" sz="4400" b="1" dirty="0"/>
              <a:t> </a:t>
            </a:r>
            <a:endParaRPr lang="cs-CZ" sz="4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Příjemci </a:t>
            </a:r>
            <a:r>
              <a:rPr lang="cs-CZ" sz="4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IPo</a:t>
            </a:r>
            <a:r>
              <a:rPr lang="cs-CZ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MAP duben 2019</a:t>
            </a:r>
            <a:endParaRPr lang="cs-CZ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5511114"/>
            <a:ext cx="56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Reg</a:t>
            </a:r>
            <a:r>
              <a:rPr lang="cs-CZ" dirty="0" smtClean="0"/>
              <a:t>. č. CZ.02.3.68/0.0/0.0/15_001/0000283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11348720" cy="8507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</a:t>
            </a:r>
            <a:r>
              <a:rPr lang="cs-CZ" dirty="0"/>
              <a:t>) ICT; </a:t>
            </a:r>
          </a:p>
          <a:p>
            <a:pPr marL="0" indent="0">
              <a:buNone/>
            </a:pPr>
            <a:r>
              <a:rPr lang="cs-CZ" dirty="0"/>
              <a:t>i) projektová výuka; </a:t>
            </a:r>
          </a:p>
          <a:p>
            <a:pPr marL="0" indent="0">
              <a:buNone/>
            </a:pPr>
            <a:r>
              <a:rPr lang="cs-CZ" dirty="0"/>
              <a:t>j) kulturní povědomí a vyjádření. </a:t>
            </a:r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9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13361"/>
            <a:ext cx="10515600" cy="100070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900" b="1" dirty="0"/>
              <a:t>PS </a:t>
            </a:r>
            <a:r>
              <a:rPr lang="cs-CZ" sz="4900" b="1" dirty="0" smtClean="0"/>
              <a:t>ke gramotnostem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Zdroj ČŠI: </a:t>
            </a:r>
            <a:r>
              <a:rPr lang="cs-CZ" dirty="0" smtClean="0"/>
              <a:t>Faktory </a:t>
            </a:r>
            <a:r>
              <a:rPr lang="cs-CZ" dirty="0"/>
              <a:t>ovlivňující vzdělávací výsledky</a:t>
            </a:r>
          </a:p>
        </p:txBody>
      </p:sp>
      <p:sp>
        <p:nvSpPr>
          <p:cNvPr id="5" name="Oval 4"/>
          <p:cNvSpPr/>
          <p:nvPr/>
        </p:nvSpPr>
        <p:spPr>
          <a:xfrm>
            <a:off x="3029016" y="3737883"/>
            <a:ext cx="1248139" cy="124813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73871" y="3679758"/>
            <a:ext cx="1248139" cy="124813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1031" y="3723041"/>
            <a:ext cx="1248139" cy="124813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12612" y="3697248"/>
            <a:ext cx="1248139" cy="124813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Parallelogram 15"/>
          <p:cNvSpPr/>
          <p:nvPr/>
        </p:nvSpPr>
        <p:spPr>
          <a:xfrm rot="16200000">
            <a:off x="8144528" y="3937225"/>
            <a:ext cx="609874" cy="66016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7265" y="2121058"/>
            <a:ext cx="14213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3CF"/>
                </a:solidFill>
                <a:effectLst/>
                <a:uLnTx/>
                <a:uFillTx/>
                <a:latin typeface="Segoe UI"/>
                <a:ea typeface="+mn-ea"/>
                <a:cs typeface="Arial" pitchFamily="34" charset="0"/>
              </a:rPr>
              <a:t>Školní klima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3CF"/>
              </a:solidFill>
              <a:effectLst/>
              <a:uLnTx/>
              <a:uFillTx/>
              <a:latin typeface="Segoe UI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4624" y="2114608"/>
            <a:ext cx="165692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Segoe UI"/>
                <a:ea typeface="+mn-ea"/>
                <a:cs typeface="Arial" pitchFamily="34" charset="0"/>
              </a:rPr>
              <a:t>Spokojenost s povoláním učitele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A650"/>
              </a:solidFill>
              <a:effectLst/>
              <a:uLnTx/>
              <a:uFillTx/>
              <a:latin typeface="Segoe U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943" y="2114609"/>
            <a:ext cx="17107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Arial" pitchFamily="34" charset="0"/>
              </a:rPr>
              <a:t>Pedagogické vedení školy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42366" y="2121058"/>
            <a:ext cx="20699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C30"/>
                </a:solidFill>
                <a:effectLst/>
                <a:uLnTx/>
                <a:uFillTx/>
                <a:latin typeface="Segoe UI"/>
                <a:ea typeface="+mn-ea"/>
                <a:cs typeface="Arial" pitchFamily="34" charset="0"/>
              </a:rPr>
              <a:t>Profesní rozvoj ředitelů a učitelů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Segoe UI"/>
              <a:ea typeface="+mn-ea"/>
              <a:cs typeface="Arial" pitchFamily="34" charset="0"/>
            </a:endParaRPr>
          </a:p>
        </p:txBody>
      </p:sp>
      <p:sp>
        <p:nvSpPr>
          <p:cNvPr id="38" name="Oval 4"/>
          <p:cNvSpPr/>
          <p:nvPr/>
        </p:nvSpPr>
        <p:spPr>
          <a:xfrm>
            <a:off x="10352188" y="3636636"/>
            <a:ext cx="1248139" cy="1248139"/>
          </a:xfrm>
          <a:prstGeom prst="ellipse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431051" y="2114608"/>
            <a:ext cx="2177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A3502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Důraz na studijní úspěch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502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502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502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A3502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výsledky žáků</a:t>
            </a:r>
          </a:p>
        </p:txBody>
      </p:sp>
      <p:sp>
        <p:nvSpPr>
          <p:cNvPr id="44" name="Isosceles Triangle 68">
            <a:extLst>
              <a:ext uri="{FF2B5EF4-FFF2-40B4-BE49-F238E27FC236}">
                <a16:creationId xmlns:a16="http://schemas.microsoft.com/office/drawing/2014/main" id="{0BC2C144-5215-4B41-807C-DD1864C72681}"/>
              </a:ext>
            </a:extLst>
          </p:cNvPr>
          <p:cNvSpPr/>
          <p:nvPr/>
        </p:nvSpPr>
        <p:spPr>
          <a:xfrm rot="10800000">
            <a:off x="1161403" y="3976741"/>
            <a:ext cx="247394" cy="77043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Freeform 108">
            <a:extLst>
              <a:ext uri="{FF2B5EF4-FFF2-40B4-BE49-F238E27FC236}">
                <a16:creationId xmlns:a16="http://schemas.microsoft.com/office/drawing/2014/main" id="{7F9B0D1F-9E6C-496A-A918-1F76F8249181}"/>
              </a:ext>
            </a:extLst>
          </p:cNvPr>
          <p:cNvSpPr/>
          <p:nvPr/>
        </p:nvSpPr>
        <p:spPr>
          <a:xfrm>
            <a:off x="10698683" y="3904479"/>
            <a:ext cx="555147" cy="61344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81" y="4006357"/>
            <a:ext cx="743698" cy="627638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62" y="3916882"/>
            <a:ext cx="828556" cy="890139"/>
          </a:xfrm>
          <a:prstGeom prst="rect">
            <a:avLst/>
          </a:prstGeom>
        </p:spPr>
      </p:pic>
      <p:sp>
        <p:nvSpPr>
          <p:cNvPr id="25" name="Oval 8"/>
          <p:cNvSpPr/>
          <p:nvPr/>
        </p:nvSpPr>
        <p:spPr>
          <a:xfrm>
            <a:off x="4696592" y="4127307"/>
            <a:ext cx="353037" cy="3530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8"/>
          <p:cNvSpPr/>
          <p:nvPr/>
        </p:nvSpPr>
        <p:spPr>
          <a:xfrm>
            <a:off x="2251737" y="4159723"/>
            <a:ext cx="353037" cy="3530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Oval 8"/>
          <p:cNvSpPr/>
          <p:nvPr/>
        </p:nvSpPr>
        <p:spPr>
          <a:xfrm>
            <a:off x="9529951" y="4127308"/>
            <a:ext cx="353037" cy="353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Oval 8"/>
          <p:cNvSpPr/>
          <p:nvPr/>
        </p:nvSpPr>
        <p:spPr>
          <a:xfrm>
            <a:off x="7066178" y="4157441"/>
            <a:ext cx="353037" cy="3530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" y="314960"/>
            <a:ext cx="11490960" cy="151472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PS čtenářská gramotnost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Zdroj ČŠI: </a:t>
            </a:r>
            <a:r>
              <a:rPr lang="cs-CZ" sz="4400" dirty="0" smtClean="0"/>
              <a:t>ČR má </a:t>
            </a:r>
            <a:r>
              <a:rPr lang="cs-CZ" sz="4400" dirty="0"/>
              <a:t>stále rezervy v práci </a:t>
            </a:r>
            <a:r>
              <a:rPr lang="cs-CZ" sz="4400" dirty="0" smtClean="0"/>
              <a:t>s </a:t>
            </a:r>
            <a:r>
              <a:rPr lang="cs-CZ" sz="4400" dirty="0"/>
              <a:t>textem a podpoře čtenářské gramotnosti napříč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1874" y="2001138"/>
            <a:ext cx="10837862" cy="342899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Nejsou dostatečně procvičovány následující dovednosti: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11212" y="2629343"/>
          <a:ext cx="10675938" cy="1371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bdélník 4"/>
          <p:cNvSpPr/>
          <p:nvPr/>
        </p:nvSpPr>
        <p:spPr>
          <a:xfrm>
            <a:off x="1007267" y="4415294"/>
            <a:ext cx="107838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cs-CZ" sz="2400" dirty="0"/>
              <a:t>Téměř dvakrát méně často oproti mezinárodnímu průměru v české škole učitel předčítá žákům nahlas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cs-CZ" sz="2400" dirty="0"/>
              <a:t>Nedostatečně se využívá tiché čtení</a:t>
            </a:r>
          </a:p>
        </p:txBody>
      </p:sp>
    </p:spTree>
    <p:extLst>
      <p:ext uri="{BB962C8B-B14F-4D97-AF65-F5344CB8AC3E}">
        <p14:creationId xmlns:p14="http://schemas.microsoft.com/office/powerpoint/2010/main" val="35058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20"/>
          <p:cNvSpPr>
            <a:spLocks noGrp="1"/>
          </p:cNvSpPr>
          <p:nvPr>
            <p:ph type="title"/>
          </p:nvPr>
        </p:nvSpPr>
        <p:spPr>
          <a:xfrm>
            <a:off x="982662" y="290580"/>
            <a:ext cx="10833097" cy="1365286"/>
          </a:xfrm>
        </p:spPr>
        <p:txBody>
          <a:bodyPr>
            <a:normAutofit/>
          </a:bodyPr>
          <a:lstStyle/>
          <a:p>
            <a:r>
              <a:rPr lang="cs-CZ" b="1" dirty="0"/>
              <a:t>PS čtenářská gramotnost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Zdroj ČŠI: </a:t>
            </a:r>
            <a:r>
              <a:rPr lang="cs-CZ" sz="4000" dirty="0" smtClean="0"/>
              <a:t>Co </a:t>
            </a:r>
            <a:r>
              <a:rPr lang="cs-CZ" sz="4000" dirty="0"/>
              <a:t>pomáhá k čtenářské </a:t>
            </a:r>
            <a:r>
              <a:rPr lang="cs-CZ" sz="4000" dirty="0" smtClean="0"/>
              <a:t>gramotnosti?</a:t>
            </a:r>
            <a:endParaRPr lang="cs-CZ" dirty="0"/>
          </a:p>
        </p:txBody>
      </p:sp>
      <p:sp>
        <p:nvSpPr>
          <p:cNvPr id="5" name="TextBox 5"/>
          <p:cNvSpPr txBox="1"/>
          <p:nvPr/>
        </p:nvSpPr>
        <p:spPr>
          <a:xfrm>
            <a:off x="655437" y="1735659"/>
            <a:ext cx="1016625" cy="206210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</a:t>
            </a:r>
            <a:endParaRPr lang="ko-KR" altLang="en-US" sz="1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971" y="2401958"/>
            <a:ext cx="2862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Koncepce podpory ČG ve škole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331085" y="1655866"/>
            <a:ext cx="1016625" cy="206210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</a:t>
            </a:r>
            <a:endParaRPr lang="ko-KR" altLang="en-US" sz="12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6365" y="2417347"/>
            <a:ext cx="24572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Koordinátor pro gramotnost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7901506" y="1655866"/>
            <a:ext cx="1016625" cy="206210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</a:t>
            </a:r>
            <a:endParaRPr lang="ko-KR" altLang="en-US" sz="1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8870" y="2401958"/>
            <a:ext cx="29077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Spolupráce mezi stupni vzdělání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6736176" y="3721162"/>
            <a:ext cx="1016625" cy="206210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ko-KR" sz="12800" b="1" dirty="0" smtClean="0">
                <a:solidFill>
                  <a:srgbClr val="FFFF00"/>
                </a:solidFill>
                <a:cs typeface="Arial" pitchFamily="34" charset="0"/>
              </a:rPr>
              <a:t>5</a:t>
            </a:r>
            <a:endParaRPr lang="ko-KR" altLang="en-US" sz="1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3590" y="4570313"/>
            <a:ext cx="32049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2000" dirty="0">
                <a:solidFill>
                  <a:srgbClr val="FFFF00"/>
                </a:solidFill>
              </a:rPr>
              <a:t>Vzdělávání pro sborovny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1805707" y="3786952"/>
            <a:ext cx="1016625" cy="206210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800" b="1" dirty="0">
                <a:solidFill>
                  <a:srgbClr val="00B050"/>
                </a:solidFill>
                <a:cs typeface="Arial" pitchFamily="34" charset="0"/>
              </a:rPr>
              <a:t>4</a:t>
            </a:r>
            <a:endParaRPr lang="ko-KR" altLang="en-US" sz="128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2893115" y="4310171"/>
            <a:ext cx="320493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2000" dirty="0">
                <a:solidFill>
                  <a:srgbClr val="00B050"/>
                </a:solidFill>
              </a:rPr>
              <a:t>Čtenářské dílny a čtenářské koutky nejen na prvním stupni ZŠ</a:t>
            </a:r>
          </a:p>
        </p:txBody>
      </p:sp>
    </p:spTree>
    <p:extLst>
      <p:ext uri="{BB962C8B-B14F-4D97-AF65-F5344CB8AC3E}">
        <p14:creationId xmlns:p14="http://schemas.microsoft.com/office/powerpoint/2010/main" val="11127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 </a:t>
            </a:r>
            <a:r>
              <a:rPr lang="cs-CZ" b="1" dirty="0" smtClean="0"/>
              <a:t>matematická </a:t>
            </a:r>
            <a:r>
              <a:rPr lang="cs-CZ" b="1" dirty="0"/>
              <a:t>gramotnost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Matematická </a:t>
            </a:r>
            <a:r>
              <a:rPr lang="cs-CZ" dirty="0"/>
              <a:t>gramotnost spočívá v:</a:t>
            </a:r>
          </a:p>
        </p:txBody>
      </p: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DE4F63E7-9B8A-46D2-8F72-6F42F7172890}"/>
              </a:ext>
            </a:extLst>
          </p:cNvPr>
          <p:cNvCxnSpPr/>
          <p:nvPr/>
        </p:nvCxnSpPr>
        <p:spPr>
          <a:xfrm flipV="1">
            <a:off x="5026679" y="4008723"/>
            <a:ext cx="411254" cy="237864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>
            <a:extLst>
              <a:ext uri="{FF2B5EF4-FFF2-40B4-BE49-F238E27FC236}">
                <a16:creationId xmlns:a16="http://schemas.microsoft.com/office/drawing/2014/main" id="{2B75166E-FAC2-4F6C-931F-E0EB766A40C0}"/>
              </a:ext>
            </a:extLst>
          </p:cNvPr>
          <p:cNvCxnSpPr/>
          <p:nvPr/>
        </p:nvCxnSpPr>
        <p:spPr>
          <a:xfrm>
            <a:off x="5026679" y="2964803"/>
            <a:ext cx="411254" cy="237864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9">
            <a:extLst>
              <a:ext uri="{FF2B5EF4-FFF2-40B4-BE49-F238E27FC236}">
                <a16:creationId xmlns:a16="http://schemas.microsoft.com/office/drawing/2014/main" id="{83E877C4-0D0B-48CE-8351-5B20D6451F3C}"/>
              </a:ext>
            </a:extLst>
          </p:cNvPr>
          <p:cNvCxnSpPr/>
          <p:nvPr/>
        </p:nvCxnSpPr>
        <p:spPr>
          <a:xfrm flipH="1" flipV="1">
            <a:off x="6747850" y="4008723"/>
            <a:ext cx="411254" cy="237864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0">
            <a:extLst>
              <a:ext uri="{FF2B5EF4-FFF2-40B4-BE49-F238E27FC236}">
                <a16:creationId xmlns:a16="http://schemas.microsoft.com/office/drawing/2014/main" id="{6AABCDE1-5D53-4BF9-A5FB-A47BF99328FF}"/>
              </a:ext>
            </a:extLst>
          </p:cNvPr>
          <p:cNvCxnSpPr/>
          <p:nvPr/>
        </p:nvCxnSpPr>
        <p:spPr>
          <a:xfrm flipH="1">
            <a:off x="6747850" y="2964803"/>
            <a:ext cx="411254" cy="237864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9">
            <a:extLst>
              <a:ext uri="{FF2B5EF4-FFF2-40B4-BE49-F238E27FC236}">
                <a16:creationId xmlns:a16="http://schemas.microsoft.com/office/drawing/2014/main" id="{7B5DD945-0A3D-44DA-80E6-037996DDC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30" y="1601620"/>
            <a:ext cx="917540" cy="917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19D737A5-6723-469E-96CC-07A1DF2A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30" y="4747425"/>
            <a:ext cx="917540" cy="917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A216F032-CF42-4FCA-B932-7125EAD6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507" y="2310431"/>
            <a:ext cx="917540" cy="917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CBF58CE6-9689-4C8E-98BC-8D28E313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736" y="4008723"/>
            <a:ext cx="917540" cy="917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9ED4A701-EA6F-4297-B17D-E36F3D0C1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724" y="4017600"/>
            <a:ext cx="917540" cy="917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77C11D8D-6CFC-4A2F-B17E-A56328E6116B}"/>
              </a:ext>
            </a:extLst>
          </p:cNvPr>
          <p:cNvSpPr/>
          <p:nvPr/>
        </p:nvSpPr>
        <p:spPr>
          <a:xfrm>
            <a:off x="5309630" y="2845087"/>
            <a:ext cx="1572740" cy="15690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Oval 45">
            <a:extLst>
              <a:ext uri="{FF2B5EF4-FFF2-40B4-BE49-F238E27FC236}">
                <a16:creationId xmlns:a16="http://schemas.microsoft.com/office/drawing/2014/main" id="{3FF409DD-6018-40CD-ACF7-9391BF2C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736" y="2310431"/>
            <a:ext cx="917540" cy="917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37" name="Straight Connector 41">
            <a:extLst>
              <a:ext uri="{FF2B5EF4-FFF2-40B4-BE49-F238E27FC236}">
                <a16:creationId xmlns:a16="http://schemas.microsoft.com/office/drawing/2014/main" id="{E625A7AB-0E5C-40BF-8447-E53066001FBF}"/>
              </a:ext>
            </a:extLst>
          </p:cNvPr>
          <p:cNvCxnSpPr>
            <a:cxnSpLocks/>
          </p:cNvCxnSpPr>
          <p:nvPr/>
        </p:nvCxnSpPr>
        <p:spPr>
          <a:xfrm flipV="1">
            <a:off x="6096000" y="4414109"/>
            <a:ext cx="0" cy="333316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4">
            <a:extLst>
              <a:ext uri="{FF2B5EF4-FFF2-40B4-BE49-F238E27FC236}">
                <a16:creationId xmlns:a16="http://schemas.microsoft.com/office/drawing/2014/main" id="{9EA48C47-B13F-4D9D-BBD3-FAB8FE0C8D1B}"/>
              </a:ext>
            </a:extLst>
          </p:cNvPr>
          <p:cNvCxnSpPr/>
          <p:nvPr/>
        </p:nvCxnSpPr>
        <p:spPr>
          <a:xfrm>
            <a:off x="6096000" y="2511771"/>
            <a:ext cx="0" cy="333316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101">
            <a:extLst>
              <a:ext uri="{FF2B5EF4-FFF2-40B4-BE49-F238E27FC236}">
                <a16:creationId xmlns:a16="http://schemas.microsoft.com/office/drawing/2014/main" id="{F15DCDFA-ECB6-46AC-8787-EB982E268D7D}"/>
              </a:ext>
            </a:extLst>
          </p:cNvPr>
          <p:cNvSpPr>
            <a:spLocks noEditPoints="1"/>
          </p:cNvSpPr>
          <p:nvPr/>
        </p:nvSpPr>
        <p:spPr bwMode="auto">
          <a:xfrm>
            <a:off x="5764174" y="3086202"/>
            <a:ext cx="663650" cy="994592"/>
          </a:xfrm>
          <a:custGeom>
            <a:avLst/>
            <a:gdLst>
              <a:gd name="T0" fmla="*/ 309 w 384"/>
              <a:gd name="T1" fmla="*/ 309 h 576"/>
              <a:gd name="T2" fmla="*/ 243 w 384"/>
              <a:gd name="T3" fmla="*/ 111 h 576"/>
              <a:gd name="T4" fmla="*/ 200 w 384"/>
              <a:gd name="T5" fmla="*/ 7 h 576"/>
              <a:gd name="T6" fmla="*/ 186 w 384"/>
              <a:gd name="T7" fmla="*/ 7 h 576"/>
              <a:gd name="T8" fmla="*/ 142 w 384"/>
              <a:gd name="T9" fmla="*/ 111 h 576"/>
              <a:gd name="T10" fmla="*/ 75 w 384"/>
              <a:gd name="T11" fmla="*/ 309 h 576"/>
              <a:gd name="T12" fmla="*/ 0 w 384"/>
              <a:gd name="T13" fmla="*/ 316 h 576"/>
              <a:gd name="T14" fmla="*/ 70 w 384"/>
              <a:gd name="T15" fmla="*/ 323 h 576"/>
              <a:gd name="T16" fmla="*/ 15 w 384"/>
              <a:gd name="T17" fmla="*/ 474 h 576"/>
              <a:gd name="T18" fmla="*/ 36 w 384"/>
              <a:gd name="T19" fmla="*/ 569 h 576"/>
              <a:gd name="T20" fmla="*/ 50 w 384"/>
              <a:gd name="T21" fmla="*/ 569 h 576"/>
              <a:gd name="T22" fmla="*/ 126 w 384"/>
              <a:gd name="T23" fmla="*/ 323 h 576"/>
              <a:gd name="T24" fmla="*/ 186 w 384"/>
              <a:gd name="T25" fmla="*/ 358 h 576"/>
              <a:gd name="T26" fmla="*/ 200 w 384"/>
              <a:gd name="T27" fmla="*/ 358 h 576"/>
              <a:gd name="T28" fmla="*/ 258 w 384"/>
              <a:gd name="T29" fmla="*/ 323 h 576"/>
              <a:gd name="T30" fmla="*/ 334 w 384"/>
              <a:gd name="T31" fmla="*/ 569 h 576"/>
              <a:gd name="T32" fmla="*/ 348 w 384"/>
              <a:gd name="T33" fmla="*/ 569 h 576"/>
              <a:gd name="T34" fmla="*/ 370 w 384"/>
              <a:gd name="T35" fmla="*/ 474 h 576"/>
              <a:gd name="T36" fmla="*/ 314 w 384"/>
              <a:gd name="T37" fmla="*/ 323 h 576"/>
              <a:gd name="T38" fmla="*/ 384 w 384"/>
              <a:gd name="T39" fmla="*/ 316 h 576"/>
              <a:gd name="T40" fmla="*/ 193 w 384"/>
              <a:gd name="T41" fmla="*/ 74 h 576"/>
              <a:gd name="T42" fmla="*/ 200 w 384"/>
              <a:gd name="T43" fmla="*/ 146 h 576"/>
              <a:gd name="T44" fmla="*/ 193 w 384"/>
              <a:gd name="T45" fmla="*/ 147 h 576"/>
              <a:gd name="T46" fmla="*/ 193 w 384"/>
              <a:gd name="T47" fmla="*/ 74 h 576"/>
              <a:gd name="T48" fmla="*/ 174 w 384"/>
              <a:gd name="T49" fmla="*/ 157 h 576"/>
              <a:gd name="T50" fmla="*/ 28 w 384"/>
              <a:gd name="T51" fmla="*/ 471 h 576"/>
              <a:gd name="T52" fmla="*/ 200 w 384"/>
              <a:gd name="T53" fmla="*/ 309 h 576"/>
              <a:gd name="T54" fmla="*/ 193 w 384"/>
              <a:gd name="T55" fmla="*/ 267 h 576"/>
              <a:gd name="T56" fmla="*/ 186 w 384"/>
              <a:gd name="T57" fmla="*/ 309 h 576"/>
              <a:gd name="T58" fmla="*/ 188 w 384"/>
              <a:gd name="T59" fmla="*/ 160 h 576"/>
              <a:gd name="T60" fmla="*/ 196 w 384"/>
              <a:gd name="T61" fmla="*/ 160 h 576"/>
              <a:gd name="T62" fmla="*/ 200 w 384"/>
              <a:gd name="T63" fmla="*/ 309 h 576"/>
              <a:gd name="T64" fmla="*/ 210 w 384"/>
              <a:gd name="T65" fmla="*/ 157 h 576"/>
              <a:gd name="T66" fmla="*/ 298 w 384"/>
              <a:gd name="T67" fmla="*/ 319 h 576"/>
              <a:gd name="T68" fmla="*/ 356 w 384"/>
              <a:gd name="T69" fmla="*/ 47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4" h="576">
                <a:moveTo>
                  <a:pt x="377" y="309"/>
                </a:moveTo>
                <a:cubicBezTo>
                  <a:pt x="309" y="309"/>
                  <a:pt x="309" y="309"/>
                  <a:pt x="309" y="309"/>
                </a:cubicBezTo>
                <a:cubicBezTo>
                  <a:pt x="240" y="127"/>
                  <a:pt x="240" y="127"/>
                  <a:pt x="240" y="127"/>
                </a:cubicBezTo>
                <a:cubicBezTo>
                  <a:pt x="242" y="122"/>
                  <a:pt x="243" y="116"/>
                  <a:pt x="243" y="111"/>
                </a:cubicBezTo>
                <a:cubicBezTo>
                  <a:pt x="243" y="85"/>
                  <a:pt x="224" y="64"/>
                  <a:pt x="200" y="61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3" y="0"/>
                </a:cubicBezTo>
                <a:cubicBezTo>
                  <a:pt x="189" y="0"/>
                  <a:pt x="186" y="3"/>
                  <a:pt x="186" y="7"/>
                </a:cubicBezTo>
                <a:cubicBezTo>
                  <a:pt x="186" y="61"/>
                  <a:pt x="186" y="61"/>
                  <a:pt x="186" y="61"/>
                </a:cubicBezTo>
                <a:cubicBezTo>
                  <a:pt x="161" y="64"/>
                  <a:pt x="142" y="85"/>
                  <a:pt x="142" y="111"/>
                </a:cubicBezTo>
                <a:cubicBezTo>
                  <a:pt x="142" y="116"/>
                  <a:pt x="143" y="121"/>
                  <a:pt x="145" y="126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7" y="309"/>
                  <a:pt x="7" y="309"/>
                  <a:pt x="7" y="309"/>
                </a:cubicBezTo>
                <a:cubicBezTo>
                  <a:pt x="3" y="309"/>
                  <a:pt x="0" y="312"/>
                  <a:pt x="0" y="316"/>
                </a:cubicBezTo>
                <a:cubicBezTo>
                  <a:pt x="0" y="320"/>
                  <a:pt x="3" y="323"/>
                  <a:pt x="7" y="323"/>
                </a:cubicBezTo>
                <a:cubicBezTo>
                  <a:pt x="70" y="323"/>
                  <a:pt x="70" y="323"/>
                  <a:pt x="70" y="323"/>
                </a:cubicBezTo>
                <a:cubicBezTo>
                  <a:pt x="14" y="469"/>
                  <a:pt x="14" y="469"/>
                  <a:pt x="14" y="469"/>
                </a:cubicBezTo>
                <a:cubicBezTo>
                  <a:pt x="14" y="471"/>
                  <a:pt x="14" y="473"/>
                  <a:pt x="15" y="474"/>
                </a:cubicBezTo>
                <a:cubicBezTo>
                  <a:pt x="36" y="523"/>
                  <a:pt x="36" y="523"/>
                  <a:pt x="36" y="523"/>
                </a:cubicBezTo>
                <a:cubicBezTo>
                  <a:pt x="36" y="569"/>
                  <a:pt x="36" y="569"/>
                  <a:pt x="36" y="569"/>
                </a:cubicBezTo>
                <a:cubicBezTo>
                  <a:pt x="36" y="573"/>
                  <a:pt x="39" y="576"/>
                  <a:pt x="43" y="576"/>
                </a:cubicBezTo>
                <a:cubicBezTo>
                  <a:pt x="47" y="576"/>
                  <a:pt x="50" y="573"/>
                  <a:pt x="50" y="569"/>
                </a:cubicBezTo>
                <a:cubicBezTo>
                  <a:pt x="50" y="523"/>
                  <a:pt x="50" y="523"/>
                  <a:pt x="50" y="523"/>
                </a:cubicBezTo>
                <a:cubicBezTo>
                  <a:pt x="126" y="323"/>
                  <a:pt x="126" y="323"/>
                  <a:pt x="126" y="323"/>
                </a:cubicBezTo>
                <a:cubicBezTo>
                  <a:pt x="186" y="323"/>
                  <a:pt x="186" y="323"/>
                  <a:pt x="186" y="323"/>
                </a:cubicBezTo>
                <a:cubicBezTo>
                  <a:pt x="186" y="358"/>
                  <a:pt x="186" y="358"/>
                  <a:pt x="186" y="358"/>
                </a:cubicBezTo>
                <a:cubicBezTo>
                  <a:pt x="186" y="362"/>
                  <a:pt x="189" y="365"/>
                  <a:pt x="193" y="365"/>
                </a:cubicBezTo>
                <a:cubicBezTo>
                  <a:pt x="196" y="365"/>
                  <a:pt x="200" y="362"/>
                  <a:pt x="200" y="358"/>
                </a:cubicBezTo>
                <a:cubicBezTo>
                  <a:pt x="200" y="323"/>
                  <a:pt x="200" y="323"/>
                  <a:pt x="200" y="323"/>
                </a:cubicBezTo>
                <a:cubicBezTo>
                  <a:pt x="258" y="323"/>
                  <a:pt x="258" y="323"/>
                  <a:pt x="258" y="323"/>
                </a:cubicBezTo>
                <a:cubicBezTo>
                  <a:pt x="334" y="523"/>
                  <a:pt x="334" y="523"/>
                  <a:pt x="334" y="523"/>
                </a:cubicBezTo>
                <a:cubicBezTo>
                  <a:pt x="334" y="569"/>
                  <a:pt x="334" y="569"/>
                  <a:pt x="334" y="569"/>
                </a:cubicBezTo>
                <a:cubicBezTo>
                  <a:pt x="334" y="573"/>
                  <a:pt x="337" y="576"/>
                  <a:pt x="341" y="576"/>
                </a:cubicBezTo>
                <a:cubicBezTo>
                  <a:pt x="345" y="576"/>
                  <a:pt x="348" y="573"/>
                  <a:pt x="348" y="569"/>
                </a:cubicBezTo>
                <a:cubicBezTo>
                  <a:pt x="348" y="523"/>
                  <a:pt x="348" y="523"/>
                  <a:pt x="348" y="523"/>
                </a:cubicBezTo>
                <a:cubicBezTo>
                  <a:pt x="370" y="474"/>
                  <a:pt x="370" y="474"/>
                  <a:pt x="370" y="474"/>
                </a:cubicBezTo>
                <a:cubicBezTo>
                  <a:pt x="371" y="473"/>
                  <a:pt x="371" y="471"/>
                  <a:pt x="370" y="469"/>
                </a:cubicBezTo>
                <a:cubicBezTo>
                  <a:pt x="314" y="323"/>
                  <a:pt x="314" y="323"/>
                  <a:pt x="314" y="323"/>
                </a:cubicBezTo>
                <a:cubicBezTo>
                  <a:pt x="377" y="323"/>
                  <a:pt x="377" y="323"/>
                  <a:pt x="377" y="323"/>
                </a:cubicBezTo>
                <a:cubicBezTo>
                  <a:pt x="381" y="323"/>
                  <a:pt x="384" y="320"/>
                  <a:pt x="384" y="316"/>
                </a:cubicBezTo>
                <a:cubicBezTo>
                  <a:pt x="384" y="312"/>
                  <a:pt x="381" y="309"/>
                  <a:pt x="377" y="309"/>
                </a:cubicBezTo>
                <a:close/>
                <a:moveTo>
                  <a:pt x="193" y="74"/>
                </a:moveTo>
                <a:cubicBezTo>
                  <a:pt x="212" y="74"/>
                  <a:pt x="229" y="91"/>
                  <a:pt x="229" y="111"/>
                </a:cubicBezTo>
                <a:cubicBezTo>
                  <a:pt x="229" y="128"/>
                  <a:pt x="216" y="143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197" y="146"/>
                  <a:pt x="195" y="147"/>
                  <a:pt x="193" y="147"/>
                </a:cubicBezTo>
                <a:cubicBezTo>
                  <a:pt x="173" y="147"/>
                  <a:pt x="156" y="130"/>
                  <a:pt x="156" y="111"/>
                </a:cubicBezTo>
                <a:cubicBezTo>
                  <a:pt x="156" y="91"/>
                  <a:pt x="173" y="74"/>
                  <a:pt x="193" y="74"/>
                </a:cubicBezTo>
                <a:close/>
                <a:moveTo>
                  <a:pt x="154" y="142"/>
                </a:moveTo>
                <a:cubicBezTo>
                  <a:pt x="159" y="149"/>
                  <a:pt x="166" y="154"/>
                  <a:pt x="174" y="157"/>
                </a:cubicBezTo>
                <a:cubicBezTo>
                  <a:pt x="43" y="503"/>
                  <a:pt x="43" y="503"/>
                  <a:pt x="43" y="503"/>
                </a:cubicBezTo>
                <a:cubicBezTo>
                  <a:pt x="28" y="471"/>
                  <a:pt x="28" y="471"/>
                  <a:pt x="28" y="471"/>
                </a:cubicBezTo>
                <a:lnTo>
                  <a:pt x="154" y="142"/>
                </a:lnTo>
                <a:close/>
                <a:moveTo>
                  <a:pt x="200" y="309"/>
                </a:moveTo>
                <a:cubicBezTo>
                  <a:pt x="200" y="274"/>
                  <a:pt x="200" y="274"/>
                  <a:pt x="200" y="274"/>
                </a:cubicBezTo>
                <a:cubicBezTo>
                  <a:pt x="200" y="270"/>
                  <a:pt x="196" y="267"/>
                  <a:pt x="193" y="267"/>
                </a:cubicBezTo>
                <a:cubicBezTo>
                  <a:pt x="189" y="267"/>
                  <a:pt x="186" y="270"/>
                  <a:pt x="186" y="274"/>
                </a:cubicBezTo>
                <a:cubicBezTo>
                  <a:pt x="186" y="309"/>
                  <a:pt x="186" y="309"/>
                  <a:pt x="186" y="309"/>
                </a:cubicBezTo>
                <a:cubicBezTo>
                  <a:pt x="132" y="309"/>
                  <a:pt x="132" y="309"/>
                  <a:pt x="132" y="30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90" y="161"/>
                  <a:pt x="191" y="161"/>
                  <a:pt x="193" y="161"/>
                </a:cubicBezTo>
                <a:cubicBezTo>
                  <a:pt x="194" y="161"/>
                  <a:pt x="195" y="161"/>
                  <a:pt x="196" y="160"/>
                </a:cubicBezTo>
                <a:cubicBezTo>
                  <a:pt x="253" y="309"/>
                  <a:pt x="253" y="309"/>
                  <a:pt x="253" y="309"/>
                </a:cubicBezTo>
                <a:lnTo>
                  <a:pt x="200" y="309"/>
                </a:lnTo>
                <a:close/>
                <a:moveTo>
                  <a:pt x="342" y="503"/>
                </a:moveTo>
                <a:cubicBezTo>
                  <a:pt x="210" y="157"/>
                  <a:pt x="210" y="157"/>
                  <a:pt x="210" y="157"/>
                </a:cubicBezTo>
                <a:cubicBezTo>
                  <a:pt x="218" y="154"/>
                  <a:pt x="225" y="149"/>
                  <a:pt x="231" y="143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356" y="471"/>
                  <a:pt x="356" y="471"/>
                  <a:pt x="356" y="471"/>
                </a:cubicBezTo>
                <a:lnTo>
                  <a:pt x="342" y="5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4EC65D44-C99E-4766-B22F-B7A574830E14}"/>
              </a:ext>
            </a:extLst>
          </p:cNvPr>
          <p:cNvSpPr/>
          <p:nvPr/>
        </p:nvSpPr>
        <p:spPr>
          <a:xfrm>
            <a:off x="6704277" y="1604749"/>
            <a:ext cx="26552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cs-CZ" dirty="0"/>
              <a:t>radosti z vyřešené úlohy a pochopení pojmů</a:t>
            </a: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81037662-4627-4CE6-BDD5-AA7E36A3261B}"/>
              </a:ext>
            </a:extLst>
          </p:cNvPr>
          <p:cNvSpPr/>
          <p:nvPr/>
        </p:nvSpPr>
        <p:spPr>
          <a:xfrm>
            <a:off x="8177455" y="2499788"/>
            <a:ext cx="29547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cs-CZ" dirty="0"/>
              <a:t>porozumění různým typům matematického textu </a:t>
            </a:r>
          </a:p>
        </p:txBody>
      </p:sp>
      <p:sp>
        <p:nvSpPr>
          <p:cNvPr id="47" name="Rectangle 51">
            <a:extLst>
              <a:ext uri="{FF2B5EF4-FFF2-40B4-BE49-F238E27FC236}">
                <a16:creationId xmlns:a16="http://schemas.microsoft.com/office/drawing/2014/main" id="{F74D8263-5822-48CB-B352-C517DE25D802}"/>
              </a:ext>
            </a:extLst>
          </p:cNvPr>
          <p:cNvSpPr/>
          <p:nvPr/>
        </p:nvSpPr>
        <p:spPr>
          <a:xfrm>
            <a:off x="8162839" y="4202304"/>
            <a:ext cx="29547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cs-CZ" dirty="0"/>
              <a:t>třídění zkušeností pomocí vlastního myšlení</a:t>
            </a: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EB3EC8D9-9891-4618-A5A3-EEF1CF4BF678}"/>
              </a:ext>
            </a:extLst>
          </p:cNvPr>
          <p:cNvSpPr/>
          <p:nvPr/>
        </p:nvSpPr>
        <p:spPr>
          <a:xfrm>
            <a:off x="1302052" y="5110965"/>
            <a:ext cx="42300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200"/>
              </a:spcAft>
            </a:pPr>
            <a:r>
              <a:rPr lang="cs-CZ" dirty="0"/>
              <a:t>zobecňování získaných zkušeností a tvoření modelů</a:t>
            </a: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5EFED45A-557F-47D4-9B53-03ADBA14A13C}"/>
              </a:ext>
            </a:extLst>
          </p:cNvPr>
          <p:cNvSpPr/>
          <p:nvPr/>
        </p:nvSpPr>
        <p:spPr>
          <a:xfrm>
            <a:off x="1885950" y="4202304"/>
            <a:ext cx="21432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200"/>
              </a:spcAft>
            </a:pPr>
            <a:r>
              <a:rPr lang="cs-CZ" dirty="0"/>
              <a:t>schopnosti další práce s chybou</a:t>
            </a: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AD7F4160-7FDC-4A5E-B383-997D8251D5A5}"/>
              </a:ext>
            </a:extLst>
          </p:cNvPr>
          <p:cNvSpPr/>
          <p:nvPr/>
        </p:nvSpPr>
        <p:spPr>
          <a:xfrm>
            <a:off x="1074414" y="2499788"/>
            <a:ext cx="29547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200"/>
              </a:spcAft>
            </a:pPr>
            <a:r>
              <a:rPr lang="cs-CZ" dirty="0"/>
              <a:t>následné diskuzi se spolužáky o matematice </a:t>
            </a:r>
          </a:p>
        </p:txBody>
      </p:sp>
    </p:spTree>
    <p:extLst>
      <p:ext uri="{BB962C8B-B14F-4D97-AF65-F5344CB8AC3E}">
        <p14:creationId xmlns:p14="http://schemas.microsoft.com/office/powerpoint/2010/main" val="28198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AAEFD-7E9C-4E76-A77E-29E81B82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437" y="3714696"/>
            <a:ext cx="6709909" cy="1994392"/>
          </a:xfrm>
        </p:spPr>
        <p:txBody>
          <a:bodyPr/>
          <a:lstStyle/>
          <a:p>
            <a:r>
              <a:rPr lang="cs-CZ" dirty="0"/>
              <a:t>Rozvoj matematické gramotnosti u žáků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ovlivňují </a:t>
            </a:r>
            <a:r>
              <a:rPr lang="cs-CZ" dirty="0"/>
              <a:t>4 faktory</a:t>
            </a: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BF729477-D23D-4A7B-AC21-F6EA58A9AD52}"/>
              </a:ext>
            </a:extLst>
          </p:cNvPr>
          <p:cNvSpPr/>
          <p:nvPr/>
        </p:nvSpPr>
        <p:spPr>
          <a:xfrm>
            <a:off x="1651310" y="1397694"/>
            <a:ext cx="3776044" cy="3776044"/>
          </a:xfrm>
          <a:prstGeom prst="ellipse">
            <a:avLst/>
          </a:prstGeom>
          <a:noFill/>
          <a:ln w="4127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E8623E62-D10E-4702-B1D7-B5ED588DEA7B}"/>
              </a:ext>
            </a:extLst>
          </p:cNvPr>
          <p:cNvSpPr/>
          <p:nvPr/>
        </p:nvSpPr>
        <p:spPr>
          <a:xfrm>
            <a:off x="982663" y="907344"/>
            <a:ext cx="2370000" cy="237000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0212" rIns="108000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600" b="1" dirty="0">
                <a:solidFill>
                  <a:srgbClr val="FFFFFF"/>
                </a:solidFill>
              </a:rPr>
              <a:t>1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>
                <a:solidFill>
                  <a:srgbClr val="FFFFFF"/>
                </a:solidFill>
              </a:rPr>
              <a:t>Klima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třídy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2B93981-2D44-4EC3-874A-5154FF202617}"/>
              </a:ext>
            </a:extLst>
          </p:cNvPr>
          <p:cNvSpPr/>
          <p:nvPr/>
        </p:nvSpPr>
        <p:spPr>
          <a:xfrm>
            <a:off x="3726000" y="907344"/>
            <a:ext cx="2370000" cy="237000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0212" rIns="108000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600" b="1" dirty="0">
                <a:solidFill>
                  <a:srgbClr val="FFFFFF"/>
                </a:solidFill>
              </a:rPr>
              <a:t>2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>
                <a:solidFill>
                  <a:srgbClr val="FFFFFF"/>
                </a:solidFill>
              </a:rPr>
              <a:t>Komunikace ve třídě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3DBA9C7-7C5D-4252-AD40-6C658BAC64EC}"/>
              </a:ext>
            </a:extLst>
          </p:cNvPr>
          <p:cNvSpPr/>
          <p:nvPr/>
        </p:nvSpPr>
        <p:spPr>
          <a:xfrm>
            <a:off x="982663" y="3439143"/>
            <a:ext cx="2370000" cy="237000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0212" rIns="108000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600" b="1" dirty="0">
                <a:solidFill>
                  <a:srgbClr val="FFFFFF"/>
                </a:solidFill>
              </a:rPr>
              <a:t>4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>
                <a:solidFill>
                  <a:srgbClr val="FFFFFF"/>
                </a:solidFill>
              </a:rPr>
              <a:t>Projevy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žáků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69D11747-770E-427D-83A0-0132FEE6EA52}"/>
              </a:ext>
            </a:extLst>
          </p:cNvPr>
          <p:cNvSpPr/>
          <p:nvPr/>
        </p:nvSpPr>
        <p:spPr>
          <a:xfrm>
            <a:off x="3726000" y="3439143"/>
            <a:ext cx="2370000" cy="237000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0212" rIns="108000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600" b="1" dirty="0">
                <a:solidFill>
                  <a:srgbClr val="FFFFFF"/>
                </a:solidFill>
              </a:rPr>
              <a:t>3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>
                <a:solidFill>
                  <a:srgbClr val="FFFFFF"/>
                </a:solidFill>
              </a:rPr>
              <a:t>Podpora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učitele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 txBox="1">
            <a:spLocks/>
          </p:cNvSpPr>
          <p:nvPr/>
        </p:nvSpPr>
        <p:spPr>
          <a:xfrm>
            <a:off x="8016213" y="1449247"/>
            <a:ext cx="3532888" cy="17281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/>
          <a:srcRect l="21155" t="30725" r="2544" b="17171"/>
          <a:stretch/>
        </p:blipFill>
        <p:spPr>
          <a:xfrm>
            <a:off x="10524" y="660107"/>
            <a:ext cx="12181476" cy="4679204"/>
          </a:xfrm>
          <a:prstGeom prst="rect">
            <a:avLst/>
          </a:prstGeom>
        </p:spPr>
      </p:pic>
      <p:pic>
        <p:nvPicPr>
          <p:cNvPr id="4" name="Zástupný symbol pro obrázek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-3667" r="4929" b="-3650"/>
          <a:stretch/>
        </p:blipFill>
        <p:spPr>
          <a:xfrm>
            <a:off x="3514804" y="911453"/>
            <a:ext cx="4965404" cy="2592000"/>
          </a:xfrm>
          <a:prstGeom prst="rect">
            <a:avLst/>
          </a:prstGeom>
        </p:spPr>
      </p:pic>
      <p:sp>
        <p:nvSpPr>
          <p:cNvPr id="2" name="Text Placeholder 1"/>
          <p:cNvSpPr txBox="1">
            <a:spLocks/>
          </p:cNvSpPr>
          <p:nvPr/>
        </p:nvSpPr>
        <p:spPr>
          <a:xfrm>
            <a:off x="982662" y="125673"/>
            <a:ext cx="10030777" cy="66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PPUČ</a:t>
            </a:r>
            <a:r>
              <a:rPr 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 </a:t>
            </a:r>
            <a:r>
              <a:rPr lang="cs-CZ" sz="4000" dirty="0" smtClean="0">
                <a:solidFill>
                  <a:srgbClr val="FF0000"/>
                </a:solidFill>
                <a:hlinkClick r:id="rId4"/>
              </a:rPr>
              <a:t>     https://gramotnosti.pro/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3426" y="4550171"/>
            <a:ext cx="3250618" cy="1384306"/>
          </a:xfrm>
          <a:prstGeom prst="rect">
            <a:avLst/>
          </a:prstGeom>
          <a:ln>
            <a:solidFill>
              <a:srgbClr val="C60C3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0" y="4550171"/>
            <a:ext cx="2336529" cy="1384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252000" anchor="ctr" anchorCtr="0">
            <a:no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Webové speciály:</a:t>
            </a:r>
          </a:p>
          <a:p>
            <a:pPr marL="285750" lvl="0" indent="-285750" defTabSz="3619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1200" dirty="0" smtClean="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čtenářská</a:t>
            </a:r>
            <a:r>
              <a:rPr lang="cs-CZ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cs typeface="Arial" panose="020B0604020202020204" pitchFamily="34" charset="0"/>
              </a:rPr>
              <a:t>gramotnost</a:t>
            </a:r>
          </a:p>
          <a:p>
            <a:pPr marL="285750" lvl="0" indent="-285750" defTabSz="3619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1200" dirty="0">
                <a:solidFill>
                  <a:prstClr val="black"/>
                </a:solidFill>
                <a:cs typeface="Arial" panose="020B0604020202020204" pitchFamily="34" charset="0"/>
                <a:hlinkClick r:id="rId7"/>
              </a:rPr>
              <a:t>matematická</a:t>
            </a:r>
            <a:r>
              <a:rPr lang="cs-CZ" sz="1200" dirty="0">
                <a:solidFill>
                  <a:prstClr val="black"/>
                </a:solidFill>
                <a:cs typeface="Arial" panose="020B0604020202020204" pitchFamily="34" charset="0"/>
              </a:rPr>
              <a:t> gramotnost</a:t>
            </a:r>
          </a:p>
          <a:p>
            <a:pPr marL="285750" lvl="0" indent="-285750" defTabSz="3619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1200" dirty="0">
                <a:solidFill>
                  <a:prstClr val="black"/>
                </a:solidFill>
                <a:cs typeface="Arial" panose="020B0604020202020204" pitchFamily="34" charset="0"/>
                <a:hlinkClick r:id="rId8"/>
              </a:rPr>
              <a:t>digitální</a:t>
            </a:r>
            <a:r>
              <a:rPr lang="cs-CZ" sz="1200" dirty="0">
                <a:solidFill>
                  <a:prstClr val="black"/>
                </a:solidFill>
                <a:cs typeface="Arial" panose="020B0604020202020204" pitchFamily="34" charset="0"/>
              </a:rPr>
              <a:t> gramotnost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24" y="4550171"/>
            <a:ext cx="6096000" cy="138430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82663" y="2074142"/>
            <a:ext cx="1810641" cy="1299546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cs-CZ" sz="1400" dirty="0" err="1">
                <a:solidFill>
                  <a:prstClr val="black"/>
                </a:solidFill>
                <a:cs typeface="Arial" panose="020B0604020202020204" pitchFamily="34" charset="0"/>
              </a:rPr>
              <a:t>Minikonference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 gramotností</a:t>
            </a:r>
          </a:p>
          <a:p>
            <a:pPr lvl="0" algn="ctr">
              <a:spcAft>
                <a:spcPts val="600"/>
              </a:spcAft>
              <a:defRPr/>
            </a:pP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</a:p>
          <a:p>
            <a:pPr lvl="0" algn="ctr">
              <a:spcAft>
                <a:spcPts val="600"/>
              </a:spcAft>
              <a:defRPr/>
            </a:pP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Společenství praxe vzdělávacích oblastí</a:t>
            </a:r>
          </a:p>
        </p:txBody>
      </p:sp>
      <p:cxnSp>
        <p:nvCxnSpPr>
          <p:cNvPr id="9" name="Přímá spojnice 8"/>
          <p:cNvCxnSpPr>
            <a:stCxn id="8" idx="3"/>
          </p:cNvCxnSpPr>
          <p:nvPr/>
        </p:nvCxnSpPr>
        <p:spPr>
          <a:xfrm>
            <a:off x="2793304" y="2723915"/>
            <a:ext cx="901874" cy="24797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521323" y="3882153"/>
            <a:ext cx="28439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Blogové příspěvky ke gramotnostem napříč předměty </a:t>
            </a:r>
            <a:r>
              <a:rPr lang="cs-CZ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vzděláváním v MŠ a ZŠ</a:t>
            </a:r>
            <a:b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http://gramotnosti.blogy.rvp.cz/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Přímá spojnice 10"/>
          <p:cNvCxnSpPr>
            <a:stCxn id="10" idx="2"/>
          </p:cNvCxnSpPr>
          <p:nvPr/>
        </p:nvCxnSpPr>
        <p:spPr>
          <a:xfrm>
            <a:off x="9943303" y="4836260"/>
            <a:ext cx="766450" cy="503051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70731" y="1141409"/>
            <a:ext cx="2949794" cy="217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Přímá spojnice 12"/>
          <p:cNvCxnSpPr>
            <a:stCxn id="6" idx="3"/>
            <a:endCxn id="5" idx="1"/>
          </p:cNvCxnSpPr>
          <p:nvPr/>
        </p:nvCxnSpPr>
        <p:spPr>
          <a:xfrm>
            <a:off x="2336529" y="5242324"/>
            <a:ext cx="196897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Roboto Condensed" panose="02000000000000000000" pitchFamily="2" charset="0"/>
                <a:cs typeface="Arial" panose="020B0604020202020204" pitchFamily="34" charset="0"/>
              </a:rPr>
              <a:t>Šablony </a:t>
            </a:r>
            <a:r>
              <a:rPr lang="cs-CZ" dirty="0">
                <a:ea typeface="Roboto Condensed" panose="02000000000000000000" pitchFamily="2" charset="0"/>
                <a:cs typeface="Arial" panose="020B0604020202020204" pitchFamily="34" charset="0"/>
              </a:rPr>
              <a:t>II a gramotnosti</a:t>
            </a:r>
            <a:endParaRPr lang="cs-CZ" sz="4800" dirty="0"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 lIns="288000" rIns="4140000" anchor="ctr">
            <a:normAutofit/>
          </a:bodyPr>
          <a:lstStyle/>
          <a:p>
            <a:pPr marL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dirty="0" smtClean="0">
                <a:cs typeface="Arial" panose="020B0604020202020204" pitchFamily="34" charset="0"/>
              </a:rPr>
              <a:t>Průvodce a inspirace pro pedagogické </a:t>
            </a:r>
            <a:br>
              <a:rPr lang="cs-CZ" sz="2400" dirty="0" smtClean="0">
                <a:cs typeface="Arial" panose="020B0604020202020204" pitchFamily="34" charset="0"/>
              </a:rPr>
            </a:br>
            <a:r>
              <a:rPr lang="cs-CZ" sz="2400" dirty="0" smtClean="0">
                <a:cs typeface="Arial" panose="020B0604020202020204" pitchFamily="34" charset="0"/>
              </a:rPr>
              <a:t>vedení škol v oblasti rozvoje gramotností </a:t>
            </a:r>
            <a:r>
              <a:rPr lang="cs-CZ" sz="2400" dirty="0" smtClean="0">
                <a:cs typeface="Arial" panose="020B0604020202020204" pitchFamily="34" charset="0"/>
                <a:hlinkClick r:id="rId2"/>
              </a:rPr>
              <a:t>http://www.nuv.cz/file/3377</a:t>
            </a:r>
            <a:endParaRPr lang="cs-CZ" sz="2400" dirty="0" smtClean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dirty="0" smtClean="0">
                <a:cs typeface="Arial" panose="020B0604020202020204" pitchFamily="34" charset="0"/>
              </a:rPr>
              <a:t>Doprovodné </a:t>
            </a:r>
            <a:r>
              <a:rPr lang="cs-CZ" sz="2400" dirty="0" smtClean="0">
                <a:cs typeface="Arial" panose="020B0604020202020204" pitchFamily="34" charset="0"/>
                <a:hlinkClick r:id="rId3"/>
              </a:rPr>
              <a:t>video</a:t>
            </a:r>
            <a:r>
              <a:rPr lang="cs-CZ" sz="2400" dirty="0" smtClean="0">
                <a:cs typeface="Arial" panose="020B0604020202020204" pitchFamily="34" charset="0"/>
              </a:rPr>
              <a:t> v sekci AudioVideo Metodického portálu RVP.CZ</a:t>
            </a:r>
          </a:p>
          <a:p>
            <a:pPr marL="0">
              <a:lnSpc>
                <a:spcPct val="100000"/>
              </a:lnSpc>
              <a:buNone/>
            </a:pPr>
            <a:r>
              <a:rPr lang="cs-CZ" sz="2400" dirty="0" smtClean="0">
                <a:cs typeface="Arial" panose="020B0604020202020204" pitchFamily="34" charset="0"/>
              </a:rPr>
              <a:t>Materiál doplňuje </a:t>
            </a:r>
            <a:r>
              <a:rPr lang="cs-CZ" sz="2400" dirty="0" smtClean="0">
                <a:cs typeface="Arial" panose="020B0604020202020204" pitchFamily="34" charset="0"/>
                <a:hlinkClick r:id="rId4"/>
              </a:rPr>
              <a:t>Příklady dobré praxe </a:t>
            </a:r>
            <a:r>
              <a:rPr lang="cs-CZ" sz="2400" dirty="0">
                <a:cs typeface="Arial" panose="020B0604020202020204" pitchFamily="34" charset="0"/>
                <a:hlinkClick r:id="rId4"/>
              </a:rPr>
              <a:t/>
            </a:r>
            <a:br>
              <a:rPr lang="cs-CZ" sz="2400" dirty="0">
                <a:cs typeface="Arial" panose="020B0604020202020204" pitchFamily="34" charset="0"/>
                <a:hlinkClick r:id="rId4"/>
              </a:rPr>
            </a:br>
            <a:r>
              <a:rPr lang="cs-CZ" sz="2400" dirty="0" smtClean="0">
                <a:cs typeface="Arial" panose="020B0604020202020204" pitchFamily="34" charset="0"/>
                <a:hlinkClick r:id="rId4"/>
              </a:rPr>
              <a:t>realizace šablon</a:t>
            </a:r>
            <a:r>
              <a:rPr lang="cs-CZ" sz="2400" dirty="0" smtClean="0">
                <a:cs typeface="Arial" panose="020B0604020202020204" pitchFamily="34" charset="0"/>
              </a:rPr>
              <a:t> (NIDV)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8052">
            <a:off x="7586576" y="502833"/>
            <a:ext cx="3616860" cy="494326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3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PS pro gramotnosti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Obsahem práce PS pro rozvoj </a:t>
            </a:r>
            <a:r>
              <a:rPr lang="cs-CZ" dirty="0" smtClean="0"/>
              <a:t>dané </a:t>
            </a:r>
            <a:r>
              <a:rPr lang="cs-CZ" dirty="0"/>
              <a:t>gramotnosti a rozvoj potenciálu každého žáka je výměna zkušeností a odborných znalostí o metodách, pomůckách a postupech, které vedou k rozvoji </a:t>
            </a:r>
            <a:r>
              <a:rPr lang="cs-CZ" dirty="0" smtClean="0"/>
              <a:t>dané </a:t>
            </a:r>
            <a:r>
              <a:rPr lang="cs-CZ" dirty="0"/>
              <a:t>gramotnosti a s tím souvisejících </a:t>
            </a:r>
            <a:r>
              <a:rPr lang="cs-CZ" dirty="0" err="1"/>
              <a:t>pregramotností</a:t>
            </a:r>
            <a:r>
              <a:rPr lang="cs-CZ" dirty="0"/>
              <a:t> a k rozvoji každého žáka</a:t>
            </a:r>
            <a:r>
              <a:rPr lang="cs-CZ" dirty="0" smtClean="0"/>
              <a:t>.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TIP: </a:t>
            </a:r>
            <a:r>
              <a:rPr lang="cs-CZ" dirty="0"/>
              <a:t>Jako konzultant k jednání je pravidelně přizván odborník na vzdělávání dětí s potřebou podpůrných opatření – speciální pedagog </a:t>
            </a:r>
          </a:p>
        </p:txBody>
      </p:sp>
    </p:spTree>
    <p:extLst>
      <p:ext uri="{BB962C8B-B14F-4D97-AF65-F5344CB8AC3E}">
        <p14:creationId xmlns:p14="http://schemas.microsoft.com/office/powerpoint/2010/main" val="1061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PS pro gramotnosti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TIP:</a:t>
            </a:r>
          </a:p>
          <a:p>
            <a:pPr marL="0" indent="0">
              <a:buNone/>
            </a:pPr>
            <a:r>
              <a:rPr lang="cs-CZ" b="1" u="sng" dirty="0"/>
              <a:t>Pořízení vybavení </a:t>
            </a:r>
          </a:p>
          <a:p>
            <a:pPr marL="342900" indent="-342900"/>
            <a:r>
              <a:rPr lang="cs-CZ" dirty="0"/>
              <a:t>Didaktické pomůcky do </a:t>
            </a:r>
            <a:r>
              <a:rPr lang="cs-CZ" dirty="0" smtClean="0"/>
              <a:t>MŠ a ZŠ</a:t>
            </a:r>
            <a:endParaRPr lang="cs-CZ" dirty="0"/>
          </a:p>
          <a:p>
            <a:pPr marL="342900" indent="-342900"/>
            <a:r>
              <a:rPr lang="cs-CZ" dirty="0" smtClean="0"/>
              <a:t>Knihy </a:t>
            </a:r>
            <a:r>
              <a:rPr lang="cs-CZ" dirty="0"/>
              <a:t>pro pedagogy:</a:t>
            </a:r>
          </a:p>
          <a:p>
            <a:pPr marL="0" indent="0" algn="just">
              <a:buNone/>
            </a:pPr>
            <a:r>
              <a:rPr lang="cs-CZ" b="1" u="sng" dirty="0"/>
              <a:t>Vzdělávací aktivity pro </a:t>
            </a:r>
            <a:r>
              <a:rPr lang="cs-CZ" b="1" u="sng" dirty="0" smtClean="0"/>
              <a:t>pedagogy/děti a žáky</a:t>
            </a:r>
            <a:endParaRPr lang="cs-CZ" b="1" u="sng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Aktuální informace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 únoru zveřejněna aktualizovaná Analytická zpráva o fondech a nadacích</a:t>
            </a:r>
            <a:r>
              <a:rPr lang="cs-CZ" dirty="0"/>
              <a:t>, zde: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www.nidv.cz/media/materialy/projekty/strategicke_rizeni/znalostni-databaze/analyticke_zpravy/ANALYTICKA_ZPRAVA_FIN4.pdf</a:t>
            </a:r>
            <a:endParaRPr lang="cs-CZ" dirty="0" smtClean="0"/>
          </a:p>
          <a:p>
            <a:pPr lvl="1"/>
            <a:r>
              <a:rPr lang="cs-CZ" dirty="0" smtClean="0"/>
              <a:t>Probíhá aktualizace </a:t>
            </a:r>
            <a:r>
              <a:rPr lang="cs-CZ" dirty="0" err="1" smtClean="0"/>
              <a:t>Inspiromatu</a:t>
            </a:r>
            <a:r>
              <a:rPr lang="cs-CZ" dirty="0" smtClean="0"/>
              <a:t> 3 – Soustava projektů akce KLIMA – zveřejnění do konce dubna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Doplnit dle daného CP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PS čtenářská gramotnost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Aktivity s dětmi a rodiči</a:t>
            </a:r>
          </a:p>
          <a:p>
            <a:pPr marL="342900" indent="-342900"/>
            <a:r>
              <a:rPr lang="cs-CZ" dirty="0" smtClean="0"/>
              <a:t>Předčítání </a:t>
            </a:r>
            <a:r>
              <a:rPr lang="cs-CZ" dirty="0"/>
              <a:t>deváťáků prvňáčkům a mateřinkám</a:t>
            </a:r>
          </a:p>
          <a:p>
            <a:pPr marL="342900" indent="-342900"/>
            <a:r>
              <a:rPr lang="cs-CZ" dirty="0"/>
              <a:t>Předčítání rodičů a třídní učitelky žákům</a:t>
            </a:r>
          </a:p>
          <a:p>
            <a:pPr marL="342900" indent="-342900"/>
            <a:r>
              <a:rPr lang="cs-CZ" dirty="0"/>
              <a:t>Pasování žáků na Rytíře řádu čtenářského</a:t>
            </a:r>
          </a:p>
          <a:p>
            <a:pPr marL="342900" indent="-342900"/>
            <a:r>
              <a:rPr lang="cs-CZ" dirty="0"/>
              <a:t>Den poezie</a:t>
            </a:r>
          </a:p>
          <a:p>
            <a:pPr marL="342900" indent="-342900"/>
            <a:r>
              <a:rPr lang="cs-CZ" dirty="0"/>
              <a:t>Účast na </a:t>
            </a:r>
            <a:r>
              <a:rPr lang="cs-CZ" dirty="0" smtClean="0"/>
              <a:t>soutěžích</a:t>
            </a:r>
          </a:p>
          <a:p>
            <a:pPr marL="342900" indent="-342900"/>
            <a:r>
              <a:rPr lang="cs-CZ" dirty="0" smtClean="0"/>
              <a:t>Knižní veletrh (doprovodný program)</a:t>
            </a:r>
          </a:p>
          <a:p>
            <a:pPr marL="342900" indent="-342900"/>
            <a:r>
              <a:rPr lang="cs-CZ" dirty="0" smtClean="0"/>
              <a:t>Besedy s autory (ve spolupráci s místními knihovnami)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1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ym typeface="Wingdings" panose="05000000000000000000" pitchFamily="2" charset="2"/>
              </a:rPr>
              <a:t>Příští setkání MAP?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1520"/>
            <a:ext cx="10515600" cy="2641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CP na základě domluvy s účastníky doplní termín do prezentace předtím, než ji účastníkům pošle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b="1" dirty="0"/>
          </a:p>
          <a:p>
            <a:pPr lvl="0"/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00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Děkujeme za pozornost a spolupráci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CZ.02.3.68/0.0/0.0/15_001/0000283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9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Aktuální informace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6720" y="1307939"/>
            <a:ext cx="11379200" cy="4462941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cs-CZ" dirty="0" smtClean="0"/>
              <a:t>Proč Vám předáváme základní informace o šablonách?</a:t>
            </a:r>
          </a:p>
          <a:p>
            <a:pPr lvl="1" algn="just"/>
            <a:r>
              <a:rPr lang="cs-CZ" dirty="0" smtClean="0"/>
              <a:t>MAP a šablony jsou „spojené nádoby“, mají se navzájem doplňovat</a:t>
            </a:r>
          </a:p>
          <a:p>
            <a:pPr lvl="1" algn="just"/>
            <a:r>
              <a:rPr lang="cs-CZ" dirty="0" smtClean="0"/>
              <a:t>Musíte vědět, co mohou příjemci realizovat v šablonách, abyste naplánovali aktivity v MAP </a:t>
            </a:r>
          </a:p>
          <a:p>
            <a:pPr lvl="1" algn="just"/>
            <a:r>
              <a:rPr lang="cs-CZ" smtClean="0"/>
              <a:t>Školy </a:t>
            </a:r>
            <a:r>
              <a:rPr lang="cs-CZ" dirty="0" smtClean="0"/>
              <a:t>musí vědět, co je za aktivity plánováno/realizováno v MAP (resp. MAP II), aby si dle toho naplánovaly výběr šablon</a:t>
            </a:r>
          </a:p>
          <a:p>
            <a:pPr lvl="1" algn="just"/>
            <a:r>
              <a:rPr lang="cs-CZ" dirty="0" smtClean="0"/>
              <a:t>Můžete </a:t>
            </a:r>
            <a:r>
              <a:rPr lang="cs-CZ" b="1" dirty="0" smtClean="0"/>
              <a:t>školy</a:t>
            </a:r>
            <a:r>
              <a:rPr lang="cs-CZ" dirty="0" smtClean="0"/>
              <a:t> nasměrovat na užitečné informace a materiály projektu SRP, které jim pomohou</a:t>
            </a:r>
          </a:p>
          <a:p>
            <a:pPr lvl="1" algn="just"/>
            <a:r>
              <a:rPr lang="cs-CZ" dirty="0" smtClean="0"/>
              <a:t>Projekt SRP nerealizuje metodickou podporu pro NNO pro výzvu Zvyšování kvality neformálního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11348720" cy="8507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8000" y="1226659"/>
            <a:ext cx="10515600" cy="491924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cs-CZ" dirty="0" smtClean="0"/>
          </a:p>
          <a:p>
            <a:pPr marL="0" lvl="1" indent="0">
              <a:buNone/>
            </a:pPr>
            <a:r>
              <a:rPr lang="cs-CZ" sz="3200" dirty="0" smtClean="0"/>
              <a:t>Termíny přijmu žádostí</a:t>
            </a:r>
          </a:p>
          <a:p>
            <a:r>
              <a:rPr lang="es-ES" dirty="0" smtClean="0"/>
              <a:t>15</a:t>
            </a:r>
            <a:r>
              <a:rPr lang="es-ES" dirty="0"/>
              <a:t>. 4. 2019 ve 14:00 hod., </a:t>
            </a:r>
          </a:p>
          <a:p>
            <a:r>
              <a:rPr lang="es-ES" dirty="0" smtClean="0"/>
              <a:t>31</a:t>
            </a:r>
            <a:r>
              <a:rPr lang="es-ES" dirty="0"/>
              <a:t>. 7. 2019 ve 14:00 hod., </a:t>
            </a:r>
          </a:p>
          <a:p>
            <a:r>
              <a:rPr lang="es-ES" dirty="0" smtClean="0"/>
              <a:t>15</a:t>
            </a:r>
            <a:r>
              <a:rPr lang="es-ES" dirty="0"/>
              <a:t>. 10. 2019 ve 14:00 hod., </a:t>
            </a:r>
          </a:p>
          <a:p>
            <a:r>
              <a:rPr lang="es-ES" dirty="0" smtClean="0"/>
              <a:t>6</a:t>
            </a:r>
            <a:r>
              <a:rPr lang="es-ES" dirty="0"/>
              <a:t>. 1. 2020 ve 14:00 hod. </a:t>
            </a:r>
            <a:endParaRPr lang="cs-CZ" dirty="0" smtClean="0"/>
          </a:p>
          <a:p>
            <a:endParaRPr lang="cs-CZ" sz="28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2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11348720" cy="8507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Právnické </a:t>
            </a:r>
            <a:r>
              <a:rPr lang="cs-CZ" dirty="0"/>
              <a:t>osoby, jejichž hlavním cílem není vytváření zisku, a které jsou </a:t>
            </a:r>
          </a:p>
          <a:p>
            <a:r>
              <a:rPr lang="cs-CZ" dirty="0" smtClean="0"/>
              <a:t>spolkem</a:t>
            </a:r>
            <a:r>
              <a:rPr lang="cs-CZ" dirty="0"/>
              <a:t>, nebo </a:t>
            </a:r>
          </a:p>
          <a:p>
            <a:r>
              <a:rPr lang="cs-CZ" dirty="0" smtClean="0"/>
              <a:t>ústavem</a:t>
            </a:r>
            <a:r>
              <a:rPr lang="cs-CZ" dirty="0"/>
              <a:t>, nebo </a:t>
            </a:r>
          </a:p>
          <a:p>
            <a:r>
              <a:rPr lang="cs-CZ" dirty="0" smtClean="0"/>
              <a:t>obecně </a:t>
            </a:r>
            <a:r>
              <a:rPr lang="cs-CZ" dirty="0"/>
              <a:t>prospěšnou společností, nebo </a:t>
            </a:r>
            <a:endParaRPr lang="cs-CZ" dirty="0" smtClean="0"/>
          </a:p>
          <a:p>
            <a:r>
              <a:rPr lang="cs-CZ" dirty="0" smtClean="0"/>
              <a:t>registrovanou </a:t>
            </a:r>
            <a:r>
              <a:rPr lang="cs-CZ" dirty="0"/>
              <a:t>církví nebo jimi zřízenou náboženskou společností tzv. církevní právnická osoba, nebo </a:t>
            </a:r>
          </a:p>
          <a:p>
            <a:r>
              <a:rPr lang="cs-CZ" dirty="0" smtClean="0"/>
              <a:t>zájmovým </a:t>
            </a:r>
            <a:r>
              <a:rPr lang="cs-CZ" dirty="0"/>
              <a:t>sdružením právnických osob </a:t>
            </a:r>
          </a:p>
          <a:p>
            <a:endParaRPr lang="cs-CZ" dirty="0"/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11348720" cy="8507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 zároveň </a:t>
            </a:r>
          </a:p>
          <a:p>
            <a:r>
              <a:rPr lang="cs-CZ" dirty="0" smtClean="0"/>
              <a:t>působí </a:t>
            </a:r>
            <a:r>
              <a:rPr lang="cs-CZ" dirty="0"/>
              <a:t>v oblasti neformálního vzdělávání dětí a mládeže, případně sdružují organizace pracující s dětmi a mládeží, nebo </a:t>
            </a:r>
          </a:p>
          <a:p>
            <a:r>
              <a:rPr lang="cs-CZ" dirty="0" smtClean="0"/>
              <a:t>jsou </a:t>
            </a:r>
            <a:r>
              <a:rPr lang="cs-CZ" dirty="0"/>
              <a:t>uvedeny v databázi Místních akčních skupin (http://databaze.nsmascr.cz/), nebo </a:t>
            </a:r>
          </a:p>
          <a:p>
            <a:r>
              <a:rPr lang="cs-CZ" dirty="0" smtClean="0"/>
              <a:t>zastřešují </a:t>
            </a:r>
            <a:r>
              <a:rPr lang="cs-CZ" dirty="0"/>
              <a:t>organizace dětí a mládeže na území NUTS 3. </a:t>
            </a:r>
          </a:p>
          <a:p>
            <a:pPr marL="0" indent="0">
              <a:buNone/>
            </a:pPr>
            <a:r>
              <a:rPr lang="cs-CZ" dirty="0" smtClean="0"/>
              <a:t>Pobočné </a:t>
            </a:r>
            <a:r>
              <a:rPr lang="cs-CZ" dirty="0"/>
              <a:t>spolky Národní sítě Místních akčních skupin ČR, z.s. </a:t>
            </a:r>
          </a:p>
          <a:p>
            <a:endParaRPr lang="cs-CZ" dirty="0"/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0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1348720" cy="8534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005841"/>
            <a:ext cx="10515600" cy="5221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Aktivity:</a:t>
            </a:r>
            <a:endParaRPr lang="cs-CZ" dirty="0"/>
          </a:p>
          <a:p>
            <a:r>
              <a:rPr lang="cs-CZ" dirty="0"/>
              <a:t>2. Vzdělávání pracovníků v neformálním vzdělávání – realizace do vzdálenosti 10 km </a:t>
            </a:r>
          </a:p>
          <a:p>
            <a:r>
              <a:rPr lang="cs-CZ" dirty="0"/>
              <a:t>3. Vzdělávání pracovníků v neformálním vzdělávání – realizace ve vzdálenosti 10 a více km </a:t>
            </a:r>
          </a:p>
          <a:p>
            <a:r>
              <a:rPr lang="cs-CZ" dirty="0"/>
              <a:t>4. Sdílení zkušeností pracovníků v neformálním vzdělávání bez financování osobních nákladů </a:t>
            </a:r>
          </a:p>
          <a:p>
            <a:r>
              <a:rPr lang="cs-CZ" dirty="0"/>
              <a:t>5. Sdílení zkušeností pracovníků v neformálním vzdělávání s financováním osobních nákladů </a:t>
            </a:r>
          </a:p>
          <a:p>
            <a:r>
              <a:rPr lang="cs-CZ" dirty="0"/>
              <a:t>6. Tandemové neformální vzdělávání bez financování osobních nákladů </a:t>
            </a:r>
          </a:p>
          <a:p>
            <a:r>
              <a:rPr lang="cs-CZ" dirty="0"/>
              <a:t>7. Tandemové neformální vzdělávání s financováním osobních nákladů </a:t>
            </a:r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9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11348720" cy="8507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Aktivity:</a:t>
            </a:r>
            <a:endParaRPr lang="cs-CZ" dirty="0"/>
          </a:p>
          <a:p>
            <a:r>
              <a:rPr lang="cs-CZ" dirty="0" smtClean="0"/>
              <a:t>8. Zavádění nových metod v neformálním vzdělávání bez financování osobních nákladů </a:t>
            </a:r>
          </a:p>
          <a:p>
            <a:r>
              <a:rPr lang="cs-CZ" dirty="0" smtClean="0"/>
              <a:t>9. Zavádění nových metod v neformálním vzdělávání s financováním osobních nákladů </a:t>
            </a:r>
          </a:p>
          <a:p>
            <a:r>
              <a:rPr lang="cs-CZ" dirty="0" smtClean="0"/>
              <a:t>10. Klub v neformálním vzdělávání </a:t>
            </a:r>
          </a:p>
          <a:p>
            <a:r>
              <a:rPr lang="cs-CZ" dirty="0" smtClean="0"/>
              <a:t>11. Projektový den v klubovně bez financování osobních nákladů </a:t>
            </a:r>
          </a:p>
          <a:p>
            <a:r>
              <a:rPr lang="cs-CZ" dirty="0" smtClean="0"/>
              <a:t>12. Projektový den v klubovně s financováním osobních nákladů </a:t>
            </a:r>
          </a:p>
          <a:p>
            <a:r>
              <a:rPr lang="cs-CZ" dirty="0" smtClean="0"/>
              <a:t>13. Projektový den mimo klubovnu </a:t>
            </a:r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9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11348720" cy="850739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Výzva Zvyšování kvality neformálního vzdělávání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752772" cy="4919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Aktivity </a:t>
            </a:r>
            <a:r>
              <a:rPr lang="cs-CZ" dirty="0"/>
              <a:t>(resp. jednotky aktivit) č. 2, 3, 8 a 9 obsahují následující tematické varianty: </a:t>
            </a:r>
          </a:p>
          <a:p>
            <a:pPr marL="0" indent="0">
              <a:buNone/>
            </a:pPr>
            <a:r>
              <a:rPr lang="cs-CZ" dirty="0"/>
              <a:t>a) čtenářská gramotnost; </a:t>
            </a:r>
          </a:p>
          <a:p>
            <a:pPr marL="0" indent="0">
              <a:buNone/>
            </a:pPr>
            <a:r>
              <a:rPr lang="cs-CZ" dirty="0"/>
              <a:t>b) matematická gramotnost; </a:t>
            </a:r>
          </a:p>
          <a:p>
            <a:pPr marL="0" indent="0">
              <a:buNone/>
            </a:pPr>
            <a:r>
              <a:rPr lang="cs-CZ" dirty="0"/>
              <a:t>c) cizí jazyky; </a:t>
            </a:r>
          </a:p>
          <a:p>
            <a:pPr marL="0" indent="0">
              <a:buNone/>
            </a:pPr>
            <a:r>
              <a:rPr lang="cs-CZ" dirty="0"/>
              <a:t>d) osobnostně sociální rozvoj; </a:t>
            </a:r>
          </a:p>
          <a:p>
            <a:pPr marL="0" indent="0">
              <a:buNone/>
            </a:pPr>
            <a:r>
              <a:rPr lang="cs-CZ" dirty="0"/>
              <a:t>e) inkluze; </a:t>
            </a:r>
          </a:p>
          <a:p>
            <a:pPr marL="0" indent="0">
              <a:buNone/>
            </a:pPr>
            <a:r>
              <a:rPr lang="cs-CZ" dirty="0"/>
              <a:t>f) podnikavost; </a:t>
            </a:r>
          </a:p>
          <a:p>
            <a:pPr marL="0" indent="0">
              <a:buNone/>
            </a:pPr>
            <a:r>
              <a:rPr lang="cs-CZ" dirty="0"/>
              <a:t>g) polytechnické vzdělávání; </a:t>
            </a:r>
          </a:p>
          <a:p>
            <a:endParaRPr lang="cs-CZ" sz="2800" dirty="0" smtClean="0"/>
          </a:p>
          <a:p>
            <a:endParaRPr lang="es-ES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5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F220488EE1B0439DBF1C19F9C494DA" ma:contentTypeVersion="0" ma:contentTypeDescription="Vytvoří nový dokument" ma:contentTypeScope="" ma:versionID="aff9f35b17e533bb95369cdbc831c171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006c6dc644501bc1154392de98446ce1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15OPMSMT0001-70-38</_dlc_DocId>
    <_dlc_DocIdUrl xmlns="0104a4cd-1400-468e-be1b-c7aad71d7d5a">
      <Url>http://op.msmt.cz/kapmap/_layouts/15/DocIdRedir.aspx?ID=15OPMSMT0001-70-38</Url>
      <Description>15OPMSMT0001-70-38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5915D-BAC6-4FC4-88FC-F1C9A323DD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907FD05-71BD-4891-BA5F-EC5463872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2BC5-D884-4C51-BF2C-330DF91305F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104a4cd-1400-468e-be1b-c7aad71d7d5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E769C7F-BE76-4178-AC78-77BBC97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MotivSRP</Template>
  <TotalTime>4016</TotalTime>
  <Words>829</Words>
  <Application>Microsoft Office PowerPoint</Application>
  <PresentationFormat>Širokoúhlá obrazovka</PresentationFormat>
  <Paragraphs>188</Paragraphs>
  <Slides>22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Roboto Condensed</vt:lpstr>
      <vt:lpstr>Segoe UI</vt:lpstr>
      <vt:lpstr>Wingdings</vt:lpstr>
      <vt:lpstr>MotivSRP</vt:lpstr>
      <vt:lpstr>Prezentace aplikace PowerPoint</vt:lpstr>
      <vt:lpstr>Aktuální informace</vt:lpstr>
      <vt:lpstr>Aktuální informace</vt:lpstr>
      <vt:lpstr>Výzva Zvyšování kvality neformálního vzdělávání</vt:lpstr>
      <vt:lpstr>Výzva Zvyšování kvality neformálního vzdělávání</vt:lpstr>
      <vt:lpstr>Výzva Zvyšování kvality neformálního vzdělávání</vt:lpstr>
      <vt:lpstr>Výzva Zvyšování kvality neformálního vzdělávání</vt:lpstr>
      <vt:lpstr>Výzva Zvyšování kvality neformálního vzdělávání</vt:lpstr>
      <vt:lpstr>Výzva Zvyšování kvality neformálního vzdělávání</vt:lpstr>
      <vt:lpstr>Výzva Zvyšování kvality neformálního vzdělávání</vt:lpstr>
      <vt:lpstr> PS ke gramotnostem  Zdroj ČŠI: Faktory ovlivňující vzdělávací výsledky</vt:lpstr>
      <vt:lpstr>PS čtenářská gramotnost  Zdroj ČŠI: ČR má stále rezervy v práci s textem a podpoře čtenářské gramotnosti napříč předměty</vt:lpstr>
      <vt:lpstr>PS čtenářská gramotnost  Zdroj ČŠI: Co pomáhá k čtenářské gramotnosti?</vt:lpstr>
      <vt:lpstr>PS matematická gramotnost  Matematická gramotnost spočívá v:</vt:lpstr>
      <vt:lpstr>Rozvoj matematické gramotnosti u žáků  ovlivňují 4 faktory</vt:lpstr>
      <vt:lpstr>Prezentace aplikace PowerPoint</vt:lpstr>
      <vt:lpstr>Šablony II a gramotnosti</vt:lpstr>
      <vt:lpstr>PS pro gramotnosti</vt:lpstr>
      <vt:lpstr>PS pro gramotnosti</vt:lpstr>
      <vt:lpstr>PS čtenářská gramotnost</vt:lpstr>
      <vt:lpstr>Příští setkání MAP? </vt:lpstr>
      <vt:lpstr>Děkujeme za pozornost a spolupráci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Petr Petrás</cp:lastModifiedBy>
  <cp:revision>291</cp:revision>
  <dcterms:created xsi:type="dcterms:W3CDTF">2016-08-03T13:16:34Z</dcterms:created>
  <dcterms:modified xsi:type="dcterms:W3CDTF">2019-04-08T09:56:51Z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0x01010077F220488EE1B0439DBF1C19F9C494DA</vt:lpwstr>
  </property>
  <property fmtid="{D5CDD505-2E9C-101B-9397-08002B2CF9AE}" pid="3" name="_dlc_DocIdItemGuid">
    <vt:lpwstr>a78e5868-0fb9-4128-b3ec-3594acc88dfa</vt:lpwstr>
  </property>
</Properties>
</file>