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257" r:id="rId5"/>
    <p:sldId id="416" r:id="rId6"/>
    <p:sldId id="417" r:id="rId7"/>
    <p:sldId id="423" r:id="rId8"/>
    <p:sldId id="418" r:id="rId9"/>
    <p:sldId id="419" r:id="rId10"/>
    <p:sldId id="420" r:id="rId11"/>
    <p:sldId id="421" r:id="rId12"/>
    <p:sldId id="424" r:id="rId13"/>
    <p:sldId id="422" r:id="rId14"/>
    <p:sldId id="262" r:id="rId15"/>
  </p:sldIdLst>
  <p:sldSz cx="9144000" cy="6858000" type="screen4x3"/>
  <p:notesSz cx="6807200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CF"/>
    <a:srgbClr val="C60C30"/>
    <a:srgbClr val="9A9B9C"/>
    <a:srgbClr val="B3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6349" autoAdjust="0"/>
  </p:normalViewPr>
  <p:slideViewPr>
    <p:cSldViewPr>
      <p:cViewPr varScale="1">
        <p:scale>
          <a:sx n="111" d="100"/>
          <a:sy n="111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notesViewPr>
    <p:cSldViewPr>
      <p:cViewPr varScale="1">
        <p:scale>
          <a:sx n="77" d="100"/>
          <a:sy n="77" d="100"/>
        </p:scale>
        <p:origin x="3282" y="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B40A3-3435-48FA-A425-971DA3CD8874}" type="datetimeFigureOut">
              <a:rPr lang="cs-CZ" smtClean="0"/>
              <a:t>16.02.2017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6EFFB-E210-479F-9C1C-81E50A06E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E1271-90F0-4DEB-A7C9-5D16684DD7C6}" type="datetimeFigureOut">
              <a:rPr lang="cs-CZ" smtClean="0"/>
              <a:t>16.02.2017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7B220-922E-4AB1-9794-0587E71090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06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3447-8FDB-4995-8397-8477873DA23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3447-8FDB-4995-8397-8477873DA23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54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548680"/>
            <a:ext cx="6179928" cy="1616596"/>
          </a:xfrm>
          <a:prstGeom prst="rect">
            <a:avLst/>
          </a:prstGeom>
        </p:spPr>
      </p:pic>
      <p:pic>
        <p:nvPicPr>
          <p:cNvPr id="4" name="Obrázek 3" descr="liš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84276"/>
            <a:ext cx="8820472" cy="1291297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619250" y="2924175"/>
            <a:ext cx="7129463" cy="865188"/>
          </a:xfrm>
          <a:prstGeom prst="rect">
            <a:avLst/>
          </a:prstGeom>
        </p:spPr>
        <p:txBody>
          <a:bodyPr/>
          <a:lstStyle>
            <a:lvl1pPr>
              <a:buNone/>
              <a:defRPr sz="5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619250" y="4054034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619672" y="4486702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619250" y="5677597"/>
            <a:ext cx="7129463" cy="4215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baseline="0"/>
            </a:lvl1pPr>
          </a:lstStyle>
          <a:p>
            <a:pPr lvl="0"/>
            <a:r>
              <a:rPr lang="cs-CZ" dirty="0" smtClean="0"/>
              <a:t>Místo, datum konání, případně další informace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73" y="6110265"/>
            <a:ext cx="3244163" cy="720000"/>
          </a:xfrm>
          <a:prstGeom prst="rect">
            <a:avLst/>
          </a:prstGeom>
        </p:spPr>
      </p:pic>
      <p:sp>
        <p:nvSpPr>
          <p:cNvPr id="11" name="Obdélník 10"/>
          <p:cNvSpPr/>
          <p:nvPr userDrawn="1"/>
        </p:nvSpPr>
        <p:spPr>
          <a:xfrm>
            <a:off x="5549729" y="6243728"/>
            <a:ext cx="2249871" cy="45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systém hodnocení</a:t>
            </a:r>
            <a:b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CZ.02.3.68/0.0/0.0/15_001/0000751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12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4321175"/>
          </a:xfrm>
          <a:prstGeom prst="rect">
            <a:avLst/>
          </a:prstGeom>
        </p:spPr>
        <p:txBody>
          <a:bodyPr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5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3429000"/>
            <a:ext cx="8208144" cy="29527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Tx/>
              <a:buBlip>
                <a:blip r:embed="rId2"/>
              </a:buBlip>
              <a:defRPr baseline="0"/>
            </a:lvl1pPr>
          </a:lstStyle>
          <a:p>
            <a:pPr lvl="0"/>
            <a:r>
              <a:rPr lang="cs-CZ" dirty="0" smtClean="0"/>
              <a:t> odrážky</a:t>
            </a:r>
          </a:p>
          <a:p>
            <a:pPr lvl="0"/>
            <a:endParaRPr lang="cs-CZ" dirty="0" smtClean="0"/>
          </a:p>
        </p:txBody>
      </p:sp>
      <p:sp>
        <p:nvSpPr>
          <p:cNvPr id="4" name="Zástupný symbol pro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060575"/>
            <a:ext cx="8208144" cy="1368425"/>
          </a:xfrm>
          <a:prstGeom prst="rect">
            <a:avLst/>
          </a:prstGeom>
        </p:spPr>
        <p:txBody>
          <a:bodyPr wrap="square"/>
          <a:lstStyle>
            <a:lvl1pPr marL="180000" indent="0">
              <a:buClr>
                <a:schemeClr val="tx2"/>
              </a:buClr>
              <a:buFontTx/>
              <a:buNone/>
              <a:defRPr sz="3000" b="1" i="0" baseline="0"/>
            </a:lvl1pPr>
          </a:lstStyle>
          <a:p>
            <a:pPr lvl="0"/>
            <a:r>
              <a:rPr lang="cs-CZ" dirty="0" smtClean="0"/>
              <a:t>Textové pole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1075"/>
            <a:ext cx="8208144" cy="863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b="1" i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8" name="Zástupný symbol pro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975" y="260350"/>
            <a:ext cx="5400675" cy="288925"/>
          </a:xfrm>
          <a:prstGeom prst="rect">
            <a:avLst/>
          </a:prstGeom>
        </p:spPr>
        <p:txBody>
          <a:bodyPr/>
          <a:lstStyle>
            <a:lvl1pPr>
              <a:buNone/>
              <a:defRPr sz="18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 c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764704"/>
            <a:ext cx="4464496" cy="1167859"/>
          </a:xfrm>
          <a:prstGeom prst="rect">
            <a:avLst/>
          </a:prstGeom>
        </p:spPr>
      </p:pic>
      <p:pic>
        <p:nvPicPr>
          <p:cNvPr id="4" name="Obrázek 3" descr="logo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06191"/>
            <a:ext cx="8892480" cy="1269260"/>
          </a:xfrm>
          <a:prstGeom prst="rect">
            <a:avLst/>
          </a:prstGeom>
        </p:spPr>
      </p:pic>
      <p:sp>
        <p:nvSpPr>
          <p:cNvPr id="7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1259632" y="3790330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2800" b="1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Titul, jméno, příjmení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1260054" y="4222998"/>
            <a:ext cx="7129463" cy="576684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/>
            </a:lvl1pPr>
            <a:lvl5pPr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  <a:endParaRPr lang="cs-CZ" dirty="0"/>
          </a:p>
        </p:txBody>
      </p:sp>
      <p:sp>
        <p:nvSpPr>
          <p:cNvPr id="27" name="TextovéPole 26"/>
          <p:cNvSpPr txBox="1"/>
          <p:nvPr userDrawn="1"/>
        </p:nvSpPr>
        <p:spPr>
          <a:xfrm>
            <a:off x="1259632" y="2609934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000" b="1" dirty="0" smtClean="0">
                <a:solidFill>
                  <a:schemeClr val="bg1"/>
                </a:solidFill>
              </a:rPr>
              <a:t>Děkuji za pozornost</a:t>
            </a:r>
            <a:endParaRPr lang="cs-CZ" sz="5000" b="1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6109902"/>
            <a:ext cx="3244163" cy="720000"/>
          </a:xfrm>
          <a:prstGeom prst="rect">
            <a:avLst/>
          </a:prstGeom>
        </p:spPr>
      </p:pic>
      <p:sp>
        <p:nvSpPr>
          <p:cNvPr id="10" name="Obdélník 9"/>
          <p:cNvSpPr/>
          <p:nvPr userDrawn="1"/>
        </p:nvSpPr>
        <p:spPr>
          <a:xfrm>
            <a:off x="5436096" y="6243365"/>
            <a:ext cx="2249871" cy="453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Komplexní systém hodnocení</a:t>
            </a:r>
            <a:b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CZ.02.3.68/0.0/0.0/15_001/0000751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lišta malá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8640"/>
            <a:ext cx="8964488" cy="432804"/>
          </a:xfrm>
          <a:prstGeom prst="rect">
            <a:avLst/>
          </a:prstGeom>
        </p:spPr>
      </p:pic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2267744" y="260648"/>
            <a:ext cx="8229600" cy="350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Autofit/>
          </a:bodyPr>
          <a:lstStyle/>
          <a:p>
            <a:pPr marL="0" indent="0"/>
            <a:r>
              <a:rPr lang="cs-CZ" sz="3200" dirty="0" smtClean="0"/>
              <a:t>Komplexní systém hodnocení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619250" y="4155926"/>
            <a:ext cx="7129463" cy="1937370"/>
          </a:xfrm>
        </p:spPr>
        <p:txBody>
          <a:bodyPr/>
          <a:lstStyle/>
          <a:p>
            <a:r>
              <a:rPr lang="cs-CZ" dirty="0" smtClean="0"/>
              <a:t>Ing. Dana Pražáková, Ph.D.</a:t>
            </a:r>
          </a:p>
          <a:p>
            <a:r>
              <a:rPr lang="cs-CZ" sz="1800" b="0" dirty="0" smtClean="0"/>
              <a:t>kancelář ústředního školního inspektora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1619249" y="5589240"/>
            <a:ext cx="7129463" cy="432048"/>
          </a:xfrm>
        </p:spPr>
        <p:txBody>
          <a:bodyPr/>
          <a:lstStyle/>
          <a:p>
            <a:r>
              <a:rPr lang="cs-CZ" dirty="0" smtClean="0"/>
              <a:t>Zahajovací konference projektu SRP, leden – únor 2017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8208912" cy="5616624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b="1" dirty="0" smtClean="0">
                <a:solidFill>
                  <a:srgbClr val="0073CF"/>
                </a:solidFill>
              </a:rPr>
              <a:t>základní </a:t>
            </a:r>
            <a:r>
              <a:rPr lang="cs-CZ" sz="3000" b="1" dirty="0" err="1" smtClean="0">
                <a:solidFill>
                  <a:srgbClr val="0073CF"/>
                </a:solidFill>
              </a:rPr>
              <a:t>info</a:t>
            </a:r>
            <a:r>
              <a:rPr lang="cs-CZ" sz="3000" b="1" dirty="0" smtClean="0">
                <a:solidFill>
                  <a:srgbClr val="0073CF"/>
                </a:solidFill>
              </a:rPr>
              <a:t> </a:t>
            </a:r>
            <a:r>
              <a:rPr lang="cs-CZ" sz="3000" dirty="0" smtClean="0">
                <a:solidFill>
                  <a:srgbClr val="0073CF"/>
                </a:solidFill>
              </a:rPr>
              <a:t>o projektu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předpokládané zahájení 1. února 2017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délka </a:t>
            </a:r>
            <a:r>
              <a:rPr lang="cs-CZ" sz="3000" dirty="0"/>
              <a:t>60 měsíců – dostatek času na intenzívní komunikaci s aktéry a </a:t>
            </a:r>
            <a:r>
              <a:rPr lang="cs-CZ" sz="3000" dirty="0" smtClean="0"/>
              <a:t>spolupráci </a:t>
            </a:r>
            <a:br>
              <a:rPr lang="cs-CZ" sz="3000" dirty="0" smtClean="0"/>
            </a:br>
            <a:r>
              <a:rPr lang="cs-CZ" sz="3000" dirty="0" smtClean="0"/>
              <a:t>s </a:t>
            </a:r>
            <a:r>
              <a:rPr lang="cs-CZ" sz="3000" dirty="0"/>
              <a:t>akademickou sférou, školskými asociacemi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i NGO</a:t>
            </a:r>
          </a:p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>
                <a:solidFill>
                  <a:srgbClr val="0073CF"/>
                </a:solidFill>
              </a:rPr>
              <a:t>trvalá </a:t>
            </a:r>
            <a:r>
              <a:rPr lang="cs-CZ" sz="3000" b="1" dirty="0">
                <a:solidFill>
                  <a:srgbClr val="0073CF"/>
                </a:solidFill>
              </a:rPr>
              <a:t>udržitelnost</a:t>
            </a:r>
            <a:r>
              <a:rPr lang="cs-CZ" sz="3000" dirty="0">
                <a:solidFill>
                  <a:srgbClr val="0073CF"/>
                </a:solidFill>
              </a:rPr>
              <a:t> </a:t>
            </a:r>
            <a:r>
              <a:rPr lang="cs-CZ" sz="3000" dirty="0"/>
              <a:t>-implementace do hodnotící činnosti ČŠI a </a:t>
            </a:r>
            <a:r>
              <a:rPr lang="cs-CZ" sz="3000" dirty="0" smtClean="0"/>
              <a:t>užívání </a:t>
            </a:r>
            <a:r>
              <a:rPr lang="cs-CZ" sz="3000" dirty="0"/>
              <a:t>zavedených metod, postupů a nástrojů všemi aktéry podílejícími se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na </a:t>
            </a:r>
            <a:r>
              <a:rPr lang="cs-CZ" sz="3000" dirty="0"/>
              <a:t>realizaci počátečního </a:t>
            </a:r>
            <a:r>
              <a:rPr lang="cs-CZ" sz="3000" dirty="0" smtClean="0"/>
              <a:t>vzdělávání</a:t>
            </a:r>
            <a:endParaRPr lang="cs-CZ" sz="3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24212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417138" y="5013176"/>
            <a:ext cx="713959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baseline="0" dirty="0" smtClean="0"/>
              <a:t>Fráni Šrámka 37, 150 21 Praha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800" baseline="0" dirty="0" smtClean="0"/>
              <a:t>Tel.: +420 251 023 240 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ǀ Fax: +420 251 566 789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1800" baseline="0" dirty="0" smtClean="0"/>
              <a:t>Email: </a:t>
            </a:r>
            <a:r>
              <a:rPr lang="cs-CZ" sz="1800" baseline="0" dirty="0" err="1" smtClean="0"/>
              <a:t>dana.prazakova@csicr.cz</a:t>
            </a:r>
            <a:r>
              <a:rPr lang="cs-CZ" dirty="0" err="1" smtClean="0">
                <a:latin typeface="Calibri" pitchFamily="34" charset="0"/>
                <a:cs typeface="Arial" pitchFamily="34" charset="0"/>
              </a:rPr>
              <a:t>ǀ</a:t>
            </a:r>
            <a:r>
              <a:rPr lang="cs-CZ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cs-CZ" sz="1800" b="1" baseline="0" dirty="0" smtClean="0">
                <a:solidFill>
                  <a:srgbClr val="C60C30"/>
                </a:solidFill>
              </a:rPr>
              <a:t>www.csicr.cz</a:t>
            </a:r>
            <a:endParaRPr lang="cs-CZ" b="1" dirty="0" smtClean="0">
              <a:solidFill>
                <a:srgbClr val="C60C3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1403648" y="3789040"/>
            <a:ext cx="7129463" cy="936104"/>
          </a:xfrm>
        </p:spPr>
        <p:txBody>
          <a:bodyPr/>
          <a:lstStyle/>
          <a:p>
            <a:r>
              <a:rPr lang="cs-CZ" dirty="0" smtClean="0"/>
              <a:t>Ing. Dana Pražáková, Ph.D.</a:t>
            </a:r>
          </a:p>
          <a:p>
            <a:r>
              <a:rPr lang="cs-CZ" sz="1800" b="0" dirty="0" smtClean="0"/>
              <a:t>kancelář ústředního školního inspektora</a:t>
            </a:r>
          </a:p>
        </p:txBody>
      </p:sp>
    </p:spTree>
    <p:extLst>
      <p:ext uri="{BB962C8B-B14F-4D97-AF65-F5344CB8AC3E}">
        <p14:creationId xmlns:p14="http://schemas.microsoft.com/office/powerpoint/2010/main" val="11793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395536" y="1124744"/>
            <a:ext cx="8352928" cy="5112568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/>
              <a:t>i</a:t>
            </a:r>
            <a:r>
              <a:rPr lang="cs-CZ" sz="3000" dirty="0" smtClean="0"/>
              <a:t>ndividuální projekt systémový, OP VVV</a:t>
            </a:r>
          </a:p>
          <a:p>
            <a:pPr marL="0" lvl="3" indent="0" algn="just">
              <a:buClr>
                <a:schemeClr val="tx2"/>
              </a:buClr>
              <a:buNone/>
            </a:pPr>
            <a:endParaRPr lang="cs-CZ" sz="3000" dirty="0"/>
          </a:p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úzká </a:t>
            </a:r>
            <a:r>
              <a:rPr lang="cs-CZ" sz="3000" b="1" dirty="0" smtClean="0"/>
              <a:t>návaznost</a:t>
            </a:r>
            <a:r>
              <a:rPr lang="cs-CZ" sz="3000" dirty="0" smtClean="0"/>
              <a:t> 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>
                <a:solidFill>
                  <a:srgbClr val="0073CF"/>
                </a:solidFill>
              </a:rPr>
              <a:t>projekt</a:t>
            </a:r>
            <a:r>
              <a:rPr lang="cs-CZ" sz="3000" dirty="0" smtClean="0"/>
              <a:t> </a:t>
            </a:r>
            <a:r>
              <a:rPr lang="cs-CZ" sz="3000" b="1" dirty="0" smtClean="0">
                <a:solidFill>
                  <a:srgbClr val="0073CF"/>
                </a:solidFill>
              </a:rPr>
              <a:t>NIQES</a:t>
            </a:r>
            <a:r>
              <a:rPr lang="cs-CZ" sz="3000" dirty="0">
                <a:solidFill>
                  <a:srgbClr val="0073CF"/>
                </a:solidFill>
              </a:rPr>
              <a:t> </a:t>
            </a:r>
            <a:r>
              <a:rPr lang="cs-CZ" sz="3000" dirty="0" smtClean="0"/>
              <a:t>- nové metody, postupy </a:t>
            </a:r>
            <a:br>
              <a:rPr lang="cs-CZ" sz="3000" dirty="0" smtClean="0"/>
            </a:br>
            <a:r>
              <a:rPr lang="cs-CZ" sz="3000" dirty="0" smtClean="0"/>
              <a:t>a nástroje pro hodnocení škol a školských zařízení i vzdělávací soustavy jako celku </a:t>
            </a:r>
            <a:endParaRPr lang="cs-CZ" sz="3000" dirty="0"/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>
                <a:solidFill>
                  <a:srgbClr val="0073CF"/>
                </a:solidFill>
              </a:rPr>
              <a:t>výstupy</a:t>
            </a:r>
            <a:r>
              <a:rPr lang="cs-CZ" sz="3000" b="1" dirty="0" smtClean="0">
                <a:solidFill>
                  <a:srgbClr val="0073CF"/>
                </a:solidFill>
              </a:rPr>
              <a:t> dalších projektů</a:t>
            </a:r>
            <a:r>
              <a:rPr lang="cs-CZ" sz="3000" dirty="0" smtClean="0">
                <a:solidFill>
                  <a:srgbClr val="0073CF"/>
                </a:solidFill>
              </a:rPr>
              <a:t> </a:t>
            </a:r>
            <a:r>
              <a:rPr lang="cs-CZ" sz="3000" dirty="0" smtClean="0"/>
              <a:t>(např. Kompetence I </a:t>
            </a:r>
            <a:br>
              <a:rPr lang="cs-CZ" sz="3000" dirty="0" smtClean="0"/>
            </a:br>
            <a:r>
              <a:rPr lang="cs-CZ" sz="3000" dirty="0" smtClean="0"/>
              <a:t>a III, Cesta ke kvalitě apod.)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33290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467544" y="1124744"/>
            <a:ext cx="8136904" cy="5256584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>
                <a:solidFill>
                  <a:srgbClr val="0073CF"/>
                </a:solidFill>
              </a:rPr>
              <a:t>očekávané </a:t>
            </a:r>
            <a:r>
              <a:rPr lang="cs-CZ" sz="3200" b="1" dirty="0" smtClean="0">
                <a:solidFill>
                  <a:srgbClr val="0073CF"/>
                </a:solidFill>
              </a:rPr>
              <a:t>výsledky</a:t>
            </a:r>
            <a:r>
              <a:rPr lang="cs-CZ" sz="3200" dirty="0" smtClean="0">
                <a:solidFill>
                  <a:srgbClr val="0073CF"/>
                </a:solidFill>
              </a:rPr>
              <a:t> projektu 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zkvalitnění </a:t>
            </a:r>
            <a:r>
              <a:rPr lang="cs-CZ" sz="3200" dirty="0"/>
              <a:t>inspekční </a:t>
            </a:r>
            <a:r>
              <a:rPr lang="cs-CZ" sz="3200" dirty="0" smtClean="0"/>
              <a:t>činnosti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sdílení </a:t>
            </a:r>
            <a:r>
              <a:rPr lang="cs-CZ" sz="3200" dirty="0"/>
              <a:t>a porozumění kritériím kvalitní školy napříč vzdělávacím systémem </a:t>
            </a:r>
            <a:endParaRPr lang="cs-CZ" sz="3200" dirty="0" smtClean="0"/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vývoj dosud chybějících metod</a:t>
            </a:r>
            <a:r>
              <a:rPr lang="cs-CZ" sz="3200" dirty="0"/>
              <a:t>, postupů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nástrojů, </a:t>
            </a:r>
            <a:r>
              <a:rPr lang="cs-CZ" sz="3200" dirty="0" smtClean="0"/>
              <a:t>pro zajištění komplexnosti hodnocení </a:t>
            </a:r>
            <a:r>
              <a:rPr lang="cs-CZ" sz="3200" dirty="0"/>
              <a:t>kvality počátečního vzdělávání </a:t>
            </a:r>
            <a:endParaRPr lang="cs-CZ" sz="3200" dirty="0" smtClean="0"/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nová </a:t>
            </a:r>
            <a:r>
              <a:rPr lang="cs-CZ" sz="3200" dirty="0"/>
              <a:t>metodická podpora školám v podobě popisů dobré praxe reálných českých škol 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17276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Autofit/>
          </a:bodyPr>
          <a:lstStyle/>
          <a:p>
            <a:r>
              <a:rPr lang="cs-CZ" dirty="0"/>
              <a:t>Využití </a:t>
            </a:r>
            <a:r>
              <a:rPr lang="cs-CZ" dirty="0" smtClean="0"/>
              <a:t>dalších výstupů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469" t="1563" r="1217"/>
          <a:stretch/>
        </p:blipFill>
        <p:spPr>
          <a:xfrm>
            <a:off x="172498" y="836712"/>
            <a:ext cx="2808312" cy="432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2544" t="1240" r="782"/>
          <a:stretch/>
        </p:blipFill>
        <p:spPr>
          <a:xfrm>
            <a:off x="3164337" y="836712"/>
            <a:ext cx="2736304" cy="432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l="1661" t="1240" r="2398"/>
          <a:stretch/>
        </p:blipFill>
        <p:spPr>
          <a:xfrm>
            <a:off x="6084168" y="836712"/>
            <a:ext cx="2880320" cy="4327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79512" y="5624021"/>
            <a:ext cx="3456384" cy="97333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1144" y="5319554"/>
            <a:ext cx="5372032" cy="13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8712968" cy="5472608"/>
          </a:xfrm>
        </p:spPr>
        <p:txBody>
          <a:bodyPr numCol="1" anchor="ctr"/>
          <a:lstStyle/>
          <a:p>
            <a:pPr marL="5715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>
                <a:solidFill>
                  <a:srgbClr val="0073CF"/>
                </a:solidFill>
              </a:rPr>
              <a:t>propojení   externího a interního hodnocení </a:t>
            </a:r>
          </a:p>
          <a:p>
            <a:pPr marL="9144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úroveň vzdělávací soustavy České republiky kombinace mezinárodních a národních šetření </a:t>
            </a:r>
          </a:p>
          <a:p>
            <a:pPr marL="9144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úroveň hodnocení školy – </a:t>
            </a:r>
          </a:p>
          <a:p>
            <a:pPr marL="1371600" lvl="5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externí hodnocení - ČŠI, zřizovatel</a:t>
            </a:r>
          </a:p>
          <a:p>
            <a:pPr marL="1371600" lvl="5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err="1" smtClean="0"/>
              <a:t>autoevaluace</a:t>
            </a:r>
            <a:r>
              <a:rPr lang="cs-CZ" sz="3200" dirty="0" smtClean="0"/>
              <a:t> jako nástroj interní </a:t>
            </a:r>
          </a:p>
          <a:p>
            <a:pPr marL="9144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metodiky dosud chybějící, případně detailnější rozpracování vybraných kritérií kvalitní školy</a:t>
            </a:r>
            <a:endParaRPr lang="cs-CZ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23689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395536" y="908720"/>
            <a:ext cx="8352928" cy="5400600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b="1" dirty="0" smtClean="0">
                <a:solidFill>
                  <a:srgbClr val="0073CF"/>
                </a:solidFill>
              </a:rPr>
              <a:t>sdílené </a:t>
            </a:r>
            <a:r>
              <a:rPr lang="cs-CZ" sz="3200" b="1" dirty="0">
                <a:solidFill>
                  <a:srgbClr val="0073CF"/>
                </a:solidFill>
              </a:rPr>
              <a:t>chápání kvality </a:t>
            </a:r>
            <a:r>
              <a:rPr lang="cs-CZ" sz="3200" dirty="0">
                <a:solidFill>
                  <a:srgbClr val="0073CF"/>
                </a:solidFill>
              </a:rPr>
              <a:t>ve vybraných </a:t>
            </a:r>
            <a:r>
              <a:rPr lang="cs-CZ" sz="3200" dirty="0" smtClean="0">
                <a:solidFill>
                  <a:srgbClr val="0073CF"/>
                </a:solidFill>
              </a:rPr>
              <a:t>kritériích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 </a:t>
            </a:r>
            <a:r>
              <a:rPr lang="cs-CZ" sz="3200" dirty="0"/>
              <a:t>na </a:t>
            </a:r>
            <a:r>
              <a:rPr lang="cs-CZ" sz="3200" dirty="0" smtClean="0"/>
              <a:t>straně ČŠI i vedení škol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k vybraným indikátorům – tři až pět příkladů dobré praxe – ukázka možných přístupů 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hodnocení jak vzdělávacích výsledků žáků tak kvality práce učitelů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200" dirty="0" smtClean="0"/>
              <a:t>návrh postupů k propojení </a:t>
            </a:r>
            <a:r>
              <a:rPr lang="cs-CZ" sz="3200" dirty="0" err="1" smtClean="0"/>
              <a:t>autoevaluace</a:t>
            </a: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dirty="0" smtClean="0"/>
              <a:t>a externí evaluace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33976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251520" y="980728"/>
            <a:ext cx="8604448" cy="5616624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b="1" dirty="0" smtClean="0">
                <a:solidFill>
                  <a:srgbClr val="0073CF"/>
                </a:solidFill>
              </a:rPr>
              <a:t>dosud neexistující nástroje 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hodnocení </a:t>
            </a:r>
            <a:r>
              <a:rPr lang="cs-CZ" sz="3000" dirty="0"/>
              <a:t>klíčových </a:t>
            </a:r>
            <a:r>
              <a:rPr lang="cs-CZ" sz="3000" dirty="0" smtClean="0"/>
              <a:t>kompetencí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zohledňování </a:t>
            </a:r>
            <a:r>
              <a:rPr lang="cs-CZ" sz="3000" dirty="0"/>
              <a:t>socioekonomického </a:t>
            </a:r>
            <a:r>
              <a:rPr lang="cs-CZ" sz="3000" dirty="0" smtClean="0"/>
              <a:t>a </a:t>
            </a:r>
            <a:r>
              <a:rPr lang="cs-CZ" sz="3000" dirty="0"/>
              <a:t>teritoriálního zázemí na úrovni žáka </a:t>
            </a:r>
            <a:r>
              <a:rPr lang="cs-CZ" sz="3000" dirty="0" smtClean="0"/>
              <a:t>i </a:t>
            </a:r>
            <a:r>
              <a:rPr lang="cs-CZ" sz="3000" dirty="0"/>
              <a:t>školy s cílem monitorovat úroveň spravedlivosti ve </a:t>
            </a:r>
            <a:r>
              <a:rPr lang="cs-CZ" sz="3000" dirty="0" smtClean="0"/>
              <a:t>vzdělávání</a:t>
            </a:r>
          </a:p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b="1" dirty="0" smtClean="0">
                <a:solidFill>
                  <a:srgbClr val="0073CF"/>
                </a:solidFill>
              </a:rPr>
              <a:t>inovace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000" dirty="0" smtClean="0"/>
              <a:t>nástroje </a:t>
            </a:r>
            <a:r>
              <a:rPr lang="cs-CZ" sz="3000" dirty="0"/>
              <a:t>pro ověřování výsledků vzdělávání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a </a:t>
            </a:r>
            <a:r>
              <a:rPr lang="cs-CZ" sz="3000" dirty="0"/>
              <a:t>pro zajištění korelace socioekonomických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a </a:t>
            </a:r>
            <a:r>
              <a:rPr lang="cs-CZ" sz="3000" dirty="0"/>
              <a:t>teritoriálních vlivů </a:t>
            </a:r>
            <a:r>
              <a:rPr lang="cs-CZ" sz="3000" dirty="0" smtClean="0"/>
              <a:t>s </a:t>
            </a:r>
            <a:r>
              <a:rPr lang="cs-CZ" sz="3000" dirty="0"/>
              <a:t>podmínkami, průběhem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a </a:t>
            </a:r>
            <a:r>
              <a:rPr lang="cs-CZ" sz="3000" dirty="0"/>
              <a:t>výsledky vzdělávání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38570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text 19"/>
          <p:cNvSpPr>
            <a:spLocks noGrp="1"/>
          </p:cNvSpPr>
          <p:nvPr>
            <p:ph type="body" sz="quarter" idx="10"/>
          </p:nvPr>
        </p:nvSpPr>
        <p:spPr>
          <a:xfrm>
            <a:off x="395536" y="980728"/>
            <a:ext cx="8352928" cy="5616624"/>
          </a:xfrm>
        </p:spPr>
        <p:txBody>
          <a:bodyPr numCol="1" anchor="ctr"/>
          <a:lstStyle/>
          <a:p>
            <a:pPr marL="342900" lvl="3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100" b="1" dirty="0" smtClean="0">
                <a:solidFill>
                  <a:srgbClr val="0073CF"/>
                </a:solidFill>
              </a:rPr>
              <a:t>analýzy a interpretace dat</a:t>
            </a:r>
            <a:r>
              <a:rPr lang="cs-CZ" sz="3100" dirty="0" smtClean="0">
                <a:solidFill>
                  <a:srgbClr val="0073CF"/>
                </a:solidFill>
              </a:rPr>
              <a:t> </a:t>
            </a:r>
            <a:r>
              <a:rPr lang="cs-CZ" sz="3100" dirty="0" smtClean="0"/>
              <a:t>z různých úhlů pohledu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100" dirty="0" smtClean="0"/>
              <a:t>sekundární analýzy</a:t>
            </a:r>
          </a:p>
          <a:p>
            <a:pPr marL="800100" lvl="4" indent="-342900" algn="just">
              <a:buClr>
                <a:schemeClr val="tx2"/>
              </a:buClr>
              <a:buBlip>
                <a:blip r:embed="rId2"/>
              </a:buBlip>
            </a:pPr>
            <a:r>
              <a:rPr lang="cs-CZ" sz="3100" dirty="0"/>
              <a:t>relevantní </a:t>
            </a:r>
            <a:r>
              <a:rPr lang="cs-CZ" sz="3100" b="1" dirty="0"/>
              <a:t>analytické </a:t>
            </a:r>
            <a:r>
              <a:rPr lang="cs-CZ" sz="3100" b="1" dirty="0" smtClean="0"/>
              <a:t>zprávy</a:t>
            </a:r>
            <a:r>
              <a:rPr lang="cs-CZ" sz="3100" dirty="0" smtClean="0"/>
              <a:t> využitelné </a:t>
            </a:r>
            <a:br>
              <a:rPr lang="cs-CZ" sz="3100" dirty="0" smtClean="0"/>
            </a:br>
            <a:r>
              <a:rPr lang="cs-CZ" sz="3100" dirty="0" smtClean="0"/>
              <a:t>na </a:t>
            </a:r>
            <a:r>
              <a:rPr lang="cs-CZ" sz="3100" dirty="0"/>
              <a:t>různých úrovních řízení počátečního vzdělávání, </a:t>
            </a:r>
            <a:r>
              <a:rPr lang="cs-CZ" sz="3100" dirty="0" smtClean="0"/>
              <a:t>zejména tvůrci </a:t>
            </a:r>
            <a:r>
              <a:rPr lang="cs-CZ" sz="3100" dirty="0"/>
              <a:t>vzdělávacích </a:t>
            </a:r>
            <a:r>
              <a:rPr lang="cs-CZ" sz="3100" dirty="0" smtClean="0"/>
              <a:t>politik</a:t>
            </a:r>
          </a:p>
          <a:p>
            <a:pPr marL="342900" lvl="3" indent="-342900">
              <a:buClr>
                <a:schemeClr val="tx2"/>
              </a:buClr>
              <a:buBlip>
                <a:blip r:embed="rId2"/>
              </a:buBlip>
            </a:pPr>
            <a:r>
              <a:rPr lang="cs-CZ" sz="3100" dirty="0" smtClean="0">
                <a:solidFill>
                  <a:srgbClr val="0073CF"/>
                </a:solidFill>
              </a:rPr>
              <a:t>regionální semináře a </a:t>
            </a:r>
            <a:r>
              <a:rPr lang="cs-CZ" sz="3100" b="1" dirty="0" smtClean="0">
                <a:solidFill>
                  <a:srgbClr val="0073CF"/>
                </a:solidFill>
              </a:rPr>
              <a:t>důsledné </a:t>
            </a:r>
            <a:r>
              <a:rPr lang="cs-CZ" sz="3100" b="1" dirty="0">
                <a:solidFill>
                  <a:srgbClr val="0073CF"/>
                </a:solidFill>
              </a:rPr>
              <a:t>vzdělávání</a:t>
            </a:r>
            <a:r>
              <a:rPr lang="cs-CZ" sz="3100" dirty="0">
                <a:solidFill>
                  <a:srgbClr val="0073CF"/>
                </a:solidFill>
              </a:rPr>
              <a:t> </a:t>
            </a:r>
            <a:r>
              <a:rPr lang="cs-CZ" sz="3100" dirty="0" smtClean="0"/>
              <a:t>všech </a:t>
            </a:r>
            <a:r>
              <a:rPr lang="cs-CZ" sz="3100" dirty="0"/>
              <a:t>aktérů, kteří budou s novými metodami, postupy </a:t>
            </a:r>
            <a:r>
              <a:rPr lang="cs-CZ" sz="3100" dirty="0" smtClean="0"/>
              <a:t>a </a:t>
            </a:r>
            <a:r>
              <a:rPr lang="cs-CZ" sz="3100" dirty="0"/>
              <a:t>nástroji v rámci systému </a:t>
            </a:r>
            <a:r>
              <a:rPr lang="cs-CZ" sz="3100" dirty="0" smtClean="0"/>
              <a:t>pracovat </a:t>
            </a:r>
            <a:r>
              <a:rPr lang="cs-CZ" sz="3100" dirty="0"/>
              <a:t> </a:t>
            </a:r>
            <a:endParaRPr lang="cs-CZ" sz="31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339752" y="18864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Komplexní systém hodnocení </a:t>
            </a:r>
          </a:p>
        </p:txBody>
      </p:sp>
    </p:spTree>
    <p:extLst>
      <p:ext uri="{BB962C8B-B14F-4D97-AF65-F5344CB8AC3E}">
        <p14:creationId xmlns:p14="http://schemas.microsoft.com/office/powerpoint/2010/main" val="32244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69074" y="1916832"/>
            <a:ext cx="3456384" cy="4392488"/>
          </a:xfrm>
        </p:spPr>
        <p:txBody>
          <a:bodyPr/>
          <a:lstStyle/>
          <a:p>
            <a:pPr lvl="0"/>
            <a:r>
              <a:rPr lang="cs-CZ" altLang="cs-CZ" dirty="0" smtClean="0"/>
              <a:t>Školní zprávy</a:t>
            </a:r>
          </a:p>
          <a:p>
            <a:pPr lvl="0"/>
            <a:r>
              <a:rPr lang="cs-CZ" altLang="cs-CZ" dirty="0" smtClean="0"/>
              <a:t>Uvolněné testové úlohy</a:t>
            </a:r>
          </a:p>
          <a:p>
            <a:pPr lvl="0"/>
            <a:r>
              <a:rPr lang="cs-CZ" altLang="cs-CZ" dirty="0" smtClean="0"/>
              <a:t>Výroční zpráva</a:t>
            </a:r>
          </a:p>
          <a:p>
            <a:pPr lvl="0"/>
            <a:r>
              <a:rPr lang="cs-CZ" altLang="cs-CZ" b="1" dirty="0" smtClean="0"/>
              <a:t>Sekundární analýzy</a:t>
            </a:r>
          </a:p>
          <a:p>
            <a:pPr lvl="0"/>
            <a:r>
              <a:rPr lang="cs-CZ" altLang="cs-CZ" b="1" dirty="0" smtClean="0"/>
              <a:t>Datové soubory a dotazníky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  <a:p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2"/>
          </p:nvPr>
        </p:nvSpPr>
        <p:spPr>
          <a:xfrm>
            <a:off x="395536" y="692696"/>
            <a:ext cx="8208144" cy="1008112"/>
          </a:xfrm>
        </p:spPr>
        <p:txBody>
          <a:bodyPr anchor="ctr"/>
          <a:lstStyle/>
          <a:p>
            <a:r>
              <a:rPr lang="cs-CZ" altLang="cs-CZ" sz="4400" dirty="0" smtClean="0"/>
              <a:t>Výstupy PISA</a:t>
            </a:r>
            <a:endParaRPr lang="cs-CZ" sz="4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Autofit/>
          </a:bodyPr>
          <a:lstStyle/>
          <a:p>
            <a:r>
              <a:rPr lang="cs-CZ" dirty="0"/>
              <a:t>Využití výstupů PISA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435" t="2758" r="916"/>
          <a:stretch/>
        </p:blipFill>
        <p:spPr>
          <a:xfrm>
            <a:off x="3995936" y="2047432"/>
            <a:ext cx="4896544" cy="413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19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eská školní inspekce 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50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prezentace ČŠI - vzor (2)" id="{58D6B30A-CA8E-4D9F-A069-018312819F3F}" vid="{BC3C9A63-A765-4694-B9CE-7B67BEE5F57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b333860d1f8ee7686ea384f8df339f40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73559025c8c6e80c7b1d6eb410070e27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87AD03-3240-4B2C-B5FC-D920610018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C6278A-FE51-4C06-90CD-06CECDEFD115}">
  <ds:schemaRefs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31944C9-00D3-465E-9C78-9274EC7CC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ČŠI - vzor (2)</Template>
  <TotalTime>986</TotalTime>
  <Words>249</Words>
  <Application>Microsoft Office PowerPoint</Application>
  <PresentationFormat>Předvádění na obrazovce (4:3)</PresentationFormat>
  <Paragraphs>60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česká školní inspekce šablona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Picková Marie</dc:creator>
  <cp:lastModifiedBy>Petr Petrás</cp:lastModifiedBy>
  <cp:revision>115</cp:revision>
  <cp:lastPrinted>2014-03-21T13:48:58Z</cp:lastPrinted>
  <dcterms:created xsi:type="dcterms:W3CDTF">2014-01-14T12:07:55Z</dcterms:created>
  <dcterms:modified xsi:type="dcterms:W3CDTF">2017-02-16T10:44:25Z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  <property fmtid="{D5CDD505-2E9C-101B-9397-08002B2CF9AE}" pid="3" name="_dlc_DocIdItemGuid">
    <vt:lpwstr>5bc87bed-8b94-4bb7-8a33-aaf8f4bee195</vt:lpwstr>
  </property>
</Properties>
</file>