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3"/>
  </p:notesMasterIdLst>
  <p:sldIdLst>
    <p:sldId id="256" r:id="rId2"/>
    <p:sldId id="263" r:id="rId3"/>
    <p:sldId id="257" r:id="rId4"/>
    <p:sldId id="259" r:id="rId5"/>
    <p:sldId id="260" r:id="rId6"/>
    <p:sldId id="261" r:id="rId7"/>
    <p:sldId id="264" r:id="rId8"/>
    <p:sldId id="262" r:id="rId9"/>
    <p:sldId id="265" r:id="rId10"/>
    <p:sldId id="274" r:id="rId11"/>
    <p:sldId id="266" r:id="rId12"/>
    <p:sldId id="275" r:id="rId13"/>
    <p:sldId id="267" r:id="rId14"/>
    <p:sldId id="268" r:id="rId15"/>
    <p:sldId id="273" r:id="rId16"/>
    <p:sldId id="269" r:id="rId17"/>
    <p:sldId id="270" r:id="rId18"/>
    <p:sldId id="271" r:id="rId19"/>
    <p:sldId id="280" r:id="rId20"/>
    <p:sldId id="276"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1E42"/>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8" autoAdjust="0"/>
    <p:restoredTop sz="94280" autoAdjust="0"/>
  </p:normalViewPr>
  <p:slideViewPr>
    <p:cSldViewPr snapToGrid="0">
      <p:cViewPr varScale="1">
        <p:scale>
          <a:sx n="68" d="100"/>
          <a:sy n="68" d="100"/>
        </p:scale>
        <p:origin x="7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B1736-8B20-43A6-A5DA-6B2832610989}" type="datetimeFigureOut">
              <a:rPr lang="cs-CZ" smtClean="0"/>
              <a:t>16.03.2016</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1FEE44-ADC5-43BC-9B0B-160F9DE3AC0A}" type="slidenum">
              <a:rPr lang="cs-CZ" smtClean="0"/>
              <a:t>‹#›</a:t>
            </a:fld>
            <a:endParaRPr lang="cs-CZ"/>
          </a:p>
        </p:txBody>
      </p:sp>
    </p:spTree>
    <p:extLst>
      <p:ext uri="{BB962C8B-B14F-4D97-AF65-F5344CB8AC3E}">
        <p14:creationId xmlns:p14="http://schemas.microsoft.com/office/powerpoint/2010/main" val="2312977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21FEE44-ADC5-43BC-9B0B-160F9DE3AC0A}" type="slidenum">
              <a:rPr lang="cs-CZ" smtClean="0"/>
              <a:t>6</a:t>
            </a:fld>
            <a:endParaRPr lang="cs-CZ"/>
          </a:p>
        </p:txBody>
      </p:sp>
    </p:spTree>
    <p:extLst>
      <p:ext uri="{BB962C8B-B14F-4D97-AF65-F5344CB8AC3E}">
        <p14:creationId xmlns:p14="http://schemas.microsoft.com/office/powerpoint/2010/main" val="3022841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2DF5715A-F5DD-47E9-B39A-CB17A2AD696F}" type="datetime1">
              <a:rPr lang="en-US" smtClean="0"/>
              <a:t>3/16/2016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3013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9B6D158-39C8-484B-9936-6AD08C6614C5}" type="datetime1">
              <a:rPr lang="en-US" smtClean="0"/>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308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B2D8FAA-0120-41CA-9BD5-AB9D1799D041}" type="datetime1">
              <a:rPr lang="en-US" smtClean="0"/>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836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1FA5BF3-CEA5-4657-A0E3-75684877B2E2}" type="datetime1">
              <a:rPr lang="en-US" smtClean="0"/>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3465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EBA6A3D7-4E15-42F2-83E8-54B8907417EA}" type="datetime1">
              <a:rPr lang="en-US" smtClean="0"/>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8862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103AB1C-CFD1-4B66-9262-4D9ED3D5A77F}" type="datetime1">
              <a:rPr lang="en-US" smtClean="0"/>
              <a:t>3/16/2016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8782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447191" y="2824269"/>
            <a:ext cx="4645152" cy="264445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412362" y="2821491"/>
            <a:ext cx="4645152" cy="263737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D427C42-EEAF-4849-B04A-7E88642F2427}" type="datetime1">
              <a:rPr lang="en-US" smtClean="0"/>
              <a:t>3/16/2016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6434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10C91B7-19FD-4171-89C8-C5F1B5215831}" type="datetime1">
              <a:rPr lang="en-US" smtClean="0"/>
              <a:t>3/16/2016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7676091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162BC-6A98-4CA3-8B3C-23101303F5FE}" type="datetime1">
              <a:rPr lang="en-US" smtClean="0"/>
              <a:t>3/16/2016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9841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B132BAAE-F631-4CEF-858E-B6D383ADF69D}" type="datetime1">
              <a:rPr lang="en-US" smtClean="0"/>
              <a:t>3/16/2016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4285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ED517ED-FAB4-4582-B807-E3047D471C9B}" type="datetime1">
              <a:rPr lang="en-US" smtClean="0"/>
              <a:t>3/16/2016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207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10C91B7-19FD-4171-89C8-C5F1B5215831}" type="datetime1">
              <a:rPr lang="en-US" smtClean="0"/>
              <a:t>3/16/2016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805257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veronika.strakova@chrudim-city.cz"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mailto:pisar@seznam.cz" TargetMode="External"/><Relationship Id="rId5" Type="http://schemas.openxmlformats.org/officeDocument/2006/relationships/hyperlink" Target="mailto:jana.kostalova@maschrudimsko.cz" TargetMode="External"/><Relationship Id="rId4" Type="http://schemas.openxmlformats.org/officeDocument/2006/relationships/hyperlink" Target="mailto:skch.info@gmai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44557" y="2733709"/>
            <a:ext cx="8479899" cy="1373070"/>
          </a:xfrm>
        </p:spPr>
        <p:txBody>
          <a:bodyPr/>
          <a:lstStyle/>
          <a:p>
            <a:r>
              <a:rPr lang="cs-CZ" sz="4400" dirty="0"/>
              <a:t>Místní akční plán rozvoje vzdělávání v ORP Chrudim</a:t>
            </a:r>
          </a:p>
        </p:txBody>
      </p:sp>
      <p:sp>
        <p:nvSpPr>
          <p:cNvPr id="3" name="Podnadpis 2"/>
          <p:cNvSpPr>
            <a:spLocks noGrp="1"/>
          </p:cNvSpPr>
          <p:nvPr>
            <p:ph type="subTitle" idx="1"/>
          </p:nvPr>
        </p:nvSpPr>
        <p:spPr>
          <a:xfrm>
            <a:off x="4081670" y="4394040"/>
            <a:ext cx="4742786" cy="1065856"/>
          </a:xfrm>
        </p:spPr>
        <p:txBody>
          <a:bodyPr/>
          <a:lstStyle/>
          <a:p>
            <a:r>
              <a:rPr lang="cs-CZ" dirty="0"/>
              <a:t>CZ.02.3.68/0.0/0.0/15_005/0000069</a:t>
            </a:r>
          </a:p>
          <a:p>
            <a:r>
              <a:rPr lang="cs-CZ" dirty="0"/>
              <a:t>Chrudim 15.3.2016</a:t>
            </a:r>
          </a:p>
        </p:txBody>
      </p:sp>
      <p:pic>
        <p:nvPicPr>
          <p:cNvPr id="5" name="Obrázek 4" descr="C:\Users\Eva\Desktop\znak Luže"/>
          <p:cNvPicPr/>
          <p:nvPr/>
        </p:nvPicPr>
        <p:blipFill>
          <a:blip r:embed="rId2">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pic>
        <p:nvPicPr>
          <p:cNvPr id="6" name="Obrázek 5"/>
          <p:cNvPicPr>
            <a:picLocks noChangeAspect="1"/>
          </p:cNvPicPr>
          <p:nvPr/>
        </p:nvPicPr>
        <p:blipFill>
          <a:blip r:embed="rId3"/>
          <a:stretch>
            <a:fillRect/>
          </a:stretch>
        </p:blipFill>
        <p:spPr>
          <a:xfrm>
            <a:off x="2909887" y="241644"/>
            <a:ext cx="5762625" cy="1285875"/>
          </a:xfrm>
          <a:prstGeom prst="rect">
            <a:avLst/>
          </a:prstGeom>
        </p:spPr>
      </p:pic>
    </p:spTree>
    <p:extLst>
      <p:ext uri="{BB962C8B-B14F-4D97-AF65-F5344CB8AC3E}">
        <p14:creationId xmlns:p14="http://schemas.microsoft.com/office/powerpoint/2010/main" val="2264475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250831" y="2060482"/>
            <a:ext cx="4791312" cy="923330"/>
          </a:xfrm>
          <a:prstGeom prst="rect">
            <a:avLst/>
          </a:prstGeom>
          <a:noFill/>
        </p:spPr>
        <p:txBody>
          <a:bodyPr wrap="none" rtlCol="0">
            <a:spAutoFit/>
          </a:bodyPr>
          <a:lstStyle/>
          <a:p>
            <a:r>
              <a:rPr lang="cs-CZ" dirty="0"/>
              <a:t>Administrátor pro oblast	S	D. </a:t>
            </a:r>
            <a:r>
              <a:rPr lang="cs-CZ" dirty="0" err="1"/>
              <a:t>Šlemrová</a:t>
            </a:r>
            <a:r>
              <a:rPr lang="cs-CZ" dirty="0"/>
              <a:t> (I)</a:t>
            </a:r>
          </a:p>
          <a:p>
            <a:r>
              <a:rPr lang="cs-CZ" dirty="0"/>
              <a:t>					   CH	T. Černý (N)</a:t>
            </a:r>
          </a:p>
          <a:p>
            <a:r>
              <a:rPr lang="cs-CZ" dirty="0"/>
              <a:t>						Ź	M-Písař (G)</a:t>
            </a:r>
          </a:p>
        </p:txBody>
      </p:sp>
      <p:pic>
        <p:nvPicPr>
          <p:cNvPr id="3" name="Obrázek 2"/>
          <p:cNvPicPr>
            <a:picLocks noChangeAspect="1"/>
          </p:cNvPicPr>
          <p:nvPr/>
        </p:nvPicPr>
        <p:blipFill>
          <a:blip r:embed="rId2"/>
          <a:stretch>
            <a:fillRect/>
          </a:stretch>
        </p:blipFill>
        <p:spPr>
          <a:xfrm>
            <a:off x="3478627" y="228487"/>
            <a:ext cx="5762625" cy="1285875"/>
          </a:xfrm>
          <a:prstGeom prst="rect">
            <a:avLst/>
          </a:prstGeom>
        </p:spPr>
      </p:pic>
      <p:pic>
        <p:nvPicPr>
          <p:cNvPr id="4" name="Obrázek 3"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
        <p:nvSpPr>
          <p:cNvPr id="5" name="Ovál 4"/>
          <p:cNvSpPr/>
          <p:nvPr/>
        </p:nvSpPr>
        <p:spPr>
          <a:xfrm>
            <a:off x="1237957" y="2349305"/>
            <a:ext cx="2025748" cy="19161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RT</a:t>
            </a:r>
          </a:p>
        </p:txBody>
      </p:sp>
      <p:sp>
        <p:nvSpPr>
          <p:cNvPr id="6" name="TextovéPole 5"/>
          <p:cNvSpPr txBox="1"/>
          <p:nvPr/>
        </p:nvSpPr>
        <p:spPr>
          <a:xfrm>
            <a:off x="1820298" y="4359712"/>
            <a:ext cx="5482270" cy="923330"/>
          </a:xfrm>
          <a:prstGeom prst="rect">
            <a:avLst/>
          </a:prstGeom>
          <a:noFill/>
        </p:spPr>
        <p:txBody>
          <a:bodyPr wrap="none" rtlCol="0">
            <a:spAutoFit/>
          </a:bodyPr>
          <a:lstStyle/>
          <a:p>
            <a:r>
              <a:rPr lang="cs-CZ" dirty="0"/>
              <a:t>Specialista pro tvorbu strategií	S	</a:t>
            </a:r>
            <a:r>
              <a:rPr lang="cs-CZ" dirty="0" err="1"/>
              <a:t>E.Feyfarová</a:t>
            </a:r>
            <a:r>
              <a:rPr lang="cs-CZ" dirty="0"/>
              <a:t> (I)</a:t>
            </a:r>
          </a:p>
          <a:p>
            <a:r>
              <a:rPr lang="cs-CZ" dirty="0"/>
              <a:t>						    CH	</a:t>
            </a:r>
            <a:r>
              <a:rPr lang="cs-CZ" dirty="0" err="1"/>
              <a:t>J.Košťálová</a:t>
            </a:r>
            <a:r>
              <a:rPr lang="cs-CZ" dirty="0"/>
              <a:t> (N)</a:t>
            </a:r>
          </a:p>
          <a:p>
            <a:r>
              <a:rPr lang="cs-CZ" dirty="0"/>
              <a:t>							Ž	</a:t>
            </a:r>
            <a:r>
              <a:rPr lang="cs-CZ" dirty="0" err="1"/>
              <a:t>K.Korejtková</a:t>
            </a:r>
            <a:r>
              <a:rPr lang="cs-CZ" dirty="0"/>
              <a:t> (G)</a:t>
            </a:r>
          </a:p>
        </p:txBody>
      </p:sp>
      <p:sp>
        <p:nvSpPr>
          <p:cNvPr id="9" name="Ovál 8"/>
          <p:cNvSpPr/>
          <p:nvPr/>
        </p:nvSpPr>
        <p:spPr>
          <a:xfrm>
            <a:off x="9583378" y="2633190"/>
            <a:ext cx="1427870" cy="1295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PS</a:t>
            </a:r>
          </a:p>
        </p:txBody>
      </p:sp>
      <p:sp>
        <p:nvSpPr>
          <p:cNvPr id="10" name="Vývojový diagram: spojnice 9"/>
          <p:cNvSpPr/>
          <p:nvPr/>
        </p:nvSpPr>
        <p:spPr>
          <a:xfrm>
            <a:off x="9225278" y="2760387"/>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V</a:t>
            </a:r>
          </a:p>
        </p:txBody>
      </p:sp>
      <p:sp>
        <p:nvSpPr>
          <p:cNvPr id="11" name="Vývojový diagram: spojnice 10"/>
          <p:cNvSpPr/>
          <p:nvPr/>
        </p:nvSpPr>
        <p:spPr>
          <a:xfrm>
            <a:off x="9212974" y="3233591"/>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O</a:t>
            </a:r>
          </a:p>
        </p:txBody>
      </p:sp>
      <p:cxnSp>
        <p:nvCxnSpPr>
          <p:cNvPr id="13" name="Přímá spojnice se šipkou 12"/>
          <p:cNvCxnSpPr/>
          <p:nvPr/>
        </p:nvCxnSpPr>
        <p:spPr>
          <a:xfrm flipH="1" flipV="1">
            <a:off x="8012310" y="2630959"/>
            <a:ext cx="1212968"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1" idx="3"/>
          </p:cNvCxnSpPr>
          <p:nvPr/>
        </p:nvCxnSpPr>
        <p:spPr>
          <a:xfrm flipH="1">
            <a:off x="8298574" y="3623836"/>
            <a:ext cx="981355" cy="530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ál 18"/>
          <p:cNvSpPr/>
          <p:nvPr/>
        </p:nvSpPr>
        <p:spPr>
          <a:xfrm>
            <a:off x="6803682" y="3641624"/>
            <a:ext cx="1505680" cy="11797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STS</a:t>
            </a:r>
          </a:p>
        </p:txBody>
      </p:sp>
      <p:sp>
        <p:nvSpPr>
          <p:cNvPr id="20" name="Ovál 19"/>
          <p:cNvSpPr/>
          <p:nvPr/>
        </p:nvSpPr>
        <p:spPr>
          <a:xfrm>
            <a:off x="6740386" y="2132134"/>
            <a:ext cx="1429431" cy="11354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AO</a:t>
            </a:r>
          </a:p>
        </p:txBody>
      </p:sp>
    </p:spTree>
    <p:extLst>
      <p:ext uri="{BB962C8B-B14F-4D97-AF65-F5344CB8AC3E}">
        <p14:creationId xmlns:p14="http://schemas.microsoft.com/office/powerpoint/2010/main" val="1697440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2909887" y="241644"/>
            <a:ext cx="5762625" cy="1285875"/>
          </a:xfrm>
          <a:prstGeom prst="rect">
            <a:avLst/>
          </a:prstGeom>
        </p:spPr>
      </p:pic>
      <p:sp>
        <p:nvSpPr>
          <p:cNvPr id="4" name="TextovéPole 3"/>
          <p:cNvSpPr txBox="1"/>
          <p:nvPr/>
        </p:nvSpPr>
        <p:spPr>
          <a:xfrm>
            <a:off x="994229" y="2102406"/>
            <a:ext cx="9182158" cy="1292662"/>
          </a:xfrm>
          <a:prstGeom prst="rect">
            <a:avLst/>
          </a:prstGeom>
          <a:noFill/>
        </p:spPr>
        <p:txBody>
          <a:bodyPr wrap="square" rtlCol="0">
            <a:spAutoFit/>
          </a:bodyPr>
          <a:lstStyle/>
          <a:p>
            <a:r>
              <a:rPr lang="cs-CZ" b="1" dirty="0">
                <a:latin typeface="Times New Roman" panose="02020603050405020304" pitchFamily="18" charset="0"/>
                <a:cs typeface="Times New Roman" panose="02020603050405020304" pitchFamily="18" charset="0"/>
              </a:rPr>
              <a:t>Analytická část MAP vymezí problémové oblasti a klíčové problémy, pokrývá povinná opatření MAP, vymezí doporučená, průřezová a volitelná opatření MAP, popíše potřeby investic včetně jejich stupně připravenosti, vymezí prioritní oblasti a SWOT 	</a:t>
            </a:r>
            <a:r>
              <a:rPr lang="cs-CZ" sz="2400" b="1" dirty="0">
                <a:latin typeface="Times New Roman" panose="02020603050405020304" pitchFamily="18" charset="0"/>
                <a:cs typeface="Times New Roman" panose="02020603050405020304" pitchFamily="18" charset="0"/>
              </a:rPr>
              <a:t>05/16</a:t>
            </a:r>
            <a:r>
              <a:rPr lang="cs-CZ" dirty="0">
                <a:latin typeface="Times New Roman" panose="02020603050405020304" pitchFamily="18" charset="0"/>
                <a:cs typeface="Times New Roman" panose="02020603050405020304" pitchFamily="18" charset="0"/>
              </a:rPr>
              <a:t>								</a:t>
            </a:r>
          </a:p>
        </p:txBody>
      </p:sp>
      <p:sp>
        <p:nvSpPr>
          <p:cNvPr id="6" name="Obdélník 5"/>
          <p:cNvSpPr/>
          <p:nvPr/>
        </p:nvSpPr>
        <p:spPr>
          <a:xfrm>
            <a:off x="994229" y="3138136"/>
            <a:ext cx="8946184" cy="1015663"/>
          </a:xfrm>
          <a:prstGeom prst="rect">
            <a:avLst/>
          </a:prstGeom>
        </p:spPr>
        <p:txBody>
          <a:bodyPr wrap="square">
            <a:spAutoFit/>
          </a:bodyPr>
          <a:lstStyle/>
          <a:p>
            <a:r>
              <a:rPr lang="cs-CZ" b="1" dirty="0">
                <a:latin typeface="Times New Roman" panose="02020603050405020304" pitchFamily="18" charset="0"/>
                <a:ea typeface="Calibri" panose="020F0502020204030204" pitchFamily="34" charset="0"/>
              </a:rPr>
              <a:t>Strategická část MAP obsahuje Strategický rámec MAP do roku 2023, v němž jsou stanoveny vize, dlouhodobé priority (na základě analýzy)a jeho soulad a potvrzení potřebnosti a využitelnosti investic do infrastruktury ve vzdělávání v území	</a:t>
            </a:r>
            <a:r>
              <a:rPr lang="cs-CZ" sz="2400" b="1" dirty="0">
                <a:latin typeface="Times New Roman" panose="02020603050405020304" pitchFamily="18" charset="0"/>
                <a:ea typeface="Calibri" panose="020F0502020204030204" pitchFamily="34" charset="0"/>
              </a:rPr>
              <a:t>08/16</a:t>
            </a:r>
            <a:endParaRPr lang="cs-CZ" sz="2400" b="1" dirty="0"/>
          </a:p>
        </p:txBody>
      </p:sp>
      <p:sp>
        <p:nvSpPr>
          <p:cNvPr id="7" name="Obdélník 6"/>
          <p:cNvSpPr/>
          <p:nvPr/>
        </p:nvSpPr>
        <p:spPr>
          <a:xfrm>
            <a:off x="994229" y="4192121"/>
            <a:ext cx="9078919" cy="738664"/>
          </a:xfrm>
          <a:prstGeom prst="rect">
            <a:avLst/>
          </a:prstGeom>
        </p:spPr>
        <p:txBody>
          <a:bodyPr wrap="square">
            <a:spAutoFit/>
          </a:bodyPr>
          <a:lstStyle/>
          <a:p>
            <a:r>
              <a:rPr lang="cs-CZ" b="1" dirty="0">
                <a:latin typeface="Times New Roman" panose="02020603050405020304" pitchFamily="18" charset="0"/>
                <a:ea typeface="Calibri" panose="020F0502020204030204" pitchFamily="34" charset="0"/>
              </a:rPr>
              <a:t>Sestavení akčního ročního plánu-popis opatření (cíl, odpovědnosti, termíny, měřitelnost), a typů aktivit (aktivity škol, aktivity spolupráce, infrastruktura pro vzdělávání	</a:t>
            </a:r>
            <a:r>
              <a:rPr lang="cs-CZ" sz="2400" b="1" dirty="0">
                <a:latin typeface="Times New Roman" panose="02020603050405020304" pitchFamily="18" charset="0"/>
                <a:ea typeface="Calibri" panose="020F0502020204030204" pitchFamily="34" charset="0"/>
              </a:rPr>
              <a:t>08/17</a:t>
            </a:r>
            <a:endParaRPr lang="cs-CZ" sz="2400" b="1" dirty="0"/>
          </a:p>
        </p:txBody>
      </p:sp>
      <p:sp>
        <p:nvSpPr>
          <p:cNvPr id="8" name="Obdélník 7"/>
          <p:cNvSpPr/>
          <p:nvPr/>
        </p:nvSpPr>
        <p:spPr>
          <a:xfrm>
            <a:off x="994229" y="4924390"/>
            <a:ext cx="8848652" cy="1015663"/>
          </a:xfrm>
          <a:prstGeom prst="rect">
            <a:avLst/>
          </a:prstGeom>
        </p:spPr>
        <p:txBody>
          <a:bodyPr wrap="square">
            <a:spAutoFit/>
          </a:bodyPr>
          <a:lstStyle/>
          <a:p>
            <a:r>
              <a:rPr lang="cs-CZ" b="1" dirty="0">
                <a:latin typeface="Times New Roman" panose="02020603050405020304" pitchFamily="18" charset="0"/>
                <a:ea typeface="Calibri" panose="020F0502020204030204" pitchFamily="34" charset="0"/>
              </a:rPr>
              <a:t>Schválená verze MAP obsahuje schválený Strategický rámec MAP včetně kapitoly souladu investičních potřeb a MAP včetně případných dohod nebo souhlasů zřizovatelů, neinvestiční aktivity									       				</a:t>
            </a:r>
            <a:r>
              <a:rPr lang="cs-CZ" sz="2400" b="1" dirty="0">
                <a:latin typeface="Times New Roman" panose="02020603050405020304" pitchFamily="18" charset="0"/>
                <a:ea typeface="Calibri" panose="020F0502020204030204" pitchFamily="34" charset="0"/>
              </a:rPr>
              <a:t> 08/17</a:t>
            </a:r>
            <a:endParaRPr lang="cs-CZ" sz="2400" b="1" dirty="0"/>
          </a:p>
        </p:txBody>
      </p:sp>
      <p:sp>
        <p:nvSpPr>
          <p:cNvPr id="9" name="TextovéPole 8"/>
          <p:cNvSpPr txBox="1"/>
          <p:nvPr/>
        </p:nvSpPr>
        <p:spPr>
          <a:xfrm>
            <a:off x="1091761" y="1612381"/>
            <a:ext cx="2565839" cy="369332"/>
          </a:xfrm>
          <a:prstGeom prst="rect">
            <a:avLst/>
          </a:prstGeom>
          <a:noFill/>
        </p:spPr>
        <p:txBody>
          <a:bodyPr wrap="square" rtlCol="0">
            <a:spAutoFit/>
          </a:bodyPr>
          <a:lstStyle/>
          <a:p>
            <a:r>
              <a:rPr lang="cs-CZ" b="1" dirty="0"/>
              <a:t>HARMONOGRAM</a:t>
            </a:r>
          </a:p>
        </p:txBody>
      </p:sp>
      <p:pic>
        <p:nvPicPr>
          <p:cNvPr id="10" name="Obrázek 9"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279917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241188" y="2110154"/>
            <a:ext cx="7973914" cy="2123658"/>
          </a:xfrm>
          <a:prstGeom prst="rect">
            <a:avLst/>
          </a:prstGeom>
          <a:noFill/>
        </p:spPr>
        <p:txBody>
          <a:bodyPr wrap="none" rtlCol="0">
            <a:spAutoFit/>
          </a:bodyPr>
          <a:lstStyle/>
          <a:p>
            <a:endParaRPr lang="cs-CZ" dirty="0"/>
          </a:p>
          <a:p>
            <a:pPr lvl="0"/>
            <a:r>
              <a:rPr lang="cs-CZ" b="1" dirty="0">
                <a:solidFill>
                  <a:srgbClr val="002060"/>
                </a:solidFill>
              </a:rPr>
              <a:t>Volba předsedy ŘV		</a:t>
            </a:r>
            <a:r>
              <a:rPr lang="cs-CZ" sz="2400" b="1" dirty="0">
                <a:solidFill>
                  <a:srgbClr val="002060"/>
                </a:solidFill>
              </a:rPr>
              <a:t>Mgr. </a:t>
            </a:r>
            <a:r>
              <a:rPr lang="cs-CZ" sz="2400" b="1" dirty="0" err="1">
                <a:solidFill>
                  <a:srgbClr val="002060"/>
                </a:solidFill>
              </a:rPr>
              <a:t>Bc.Milan</a:t>
            </a:r>
            <a:r>
              <a:rPr lang="cs-CZ" sz="2400" b="1" dirty="0">
                <a:solidFill>
                  <a:srgbClr val="002060"/>
                </a:solidFill>
              </a:rPr>
              <a:t> Chalupník	(Ž)</a:t>
            </a:r>
          </a:p>
          <a:p>
            <a:pPr lvl="0"/>
            <a:r>
              <a:rPr lang="cs-CZ" sz="2400" b="1" dirty="0">
                <a:solidFill>
                  <a:srgbClr val="002060"/>
                </a:solidFill>
              </a:rPr>
              <a:t>						ředitel ZŠ Seč</a:t>
            </a:r>
          </a:p>
          <a:p>
            <a:pPr lvl="0"/>
            <a:r>
              <a:rPr lang="cs-CZ" sz="2400" b="1" dirty="0">
                <a:solidFill>
                  <a:srgbClr val="002060"/>
                </a:solidFill>
              </a:rPr>
              <a:t>						</a:t>
            </a:r>
            <a:r>
              <a:rPr lang="cs-CZ" sz="2400" b="1">
                <a:solidFill>
                  <a:srgbClr val="002060"/>
                </a:solidFill>
              </a:rPr>
              <a:t>člen zastupitelstva </a:t>
            </a:r>
            <a:r>
              <a:rPr lang="cs-CZ" sz="2400" b="1" dirty="0">
                <a:solidFill>
                  <a:srgbClr val="002060"/>
                </a:solidFill>
              </a:rPr>
              <a:t>města Slatiňany</a:t>
            </a:r>
          </a:p>
          <a:p>
            <a:pPr lvl="0"/>
            <a:r>
              <a:rPr lang="cs-CZ" sz="2400" b="1" dirty="0">
                <a:solidFill>
                  <a:srgbClr val="002060"/>
                </a:solidFill>
              </a:rPr>
              <a:t>	</a:t>
            </a:r>
            <a:r>
              <a:rPr lang="cs-CZ" sz="2400" dirty="0">
                <a:solidFill>
                  <a:srgbClr val="002060"/>
                </a:solidFill>
              </a:rPr>
              <a:t> </a:t>
            </a:r>
          </a:p>
          <a:p>
            <a:endParaRPr lang="cs-CZ" dirty="0"/>
          </a:p>
        </p:txBody>
      </p:sp>
      <p:pic>
        <p:nvPicPr>
          <p:cNvPr id="3" name="Obrázek 2"/>
          <p:cNvPicPr>
            <a:picLocks noChangeAspect="1"/>
          </p:cNvPicPr>
          <p:nvPr/>
        </p:nvPicPr>
        <p:blipFill>
          <a:blip r:embed="rId2"/>
          <a:stretch>
            <a:fillRect/>
          </a:stretch>
        </p:blipFill>
        <p:spPr>
          <a:xfrm>
            <a:off x="2909887" y="241644"/>
            <a:ext cx="5762625" cy="1285875"/>
          </a:xfrm>
          <a:prstGeom prst="rect">
            <a:avLst/>
          </a:prstGeom>
        </p:spPr>
      </p:pic>
      <p:pic>
        <p:nvPicPr>
          <p:cNvPr id="4" name="Obrázek 3"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2485351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9524" y="1452352"/>
            <a:ext cx="12192000" cy="4850559"/>
          </a:xfrm>
          <a:prstGeom prst="rect">
            <a:avLst/>
          </a:prstGeom>
        </p:spPr>
        <p:txBody>
          <a:bodyPr wrap="square">
            <a:spAutoFit/>
          </a:bodyPr>
          <a:lstStyle/>
          <a:p>
            <a:pPr algn="ctr">
              <a:lnSpc>
                <a:spcPct val="150000"/>
              </a:lnSpc>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Statut Řídícího výboru </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0000"/>
              </a:lnSpc>
              <a:spcAft>
                <a:spcPts val="1000"/>
              </a:spcAft>
            </a:pPr>
            <a:r>
              <a:rPr lang="cs-CZ" sz="1400" b="1" dirty="0">
                <a:latin typeface="Calibri" panose="020F0502020204030204" pitchFamily="34" charset="0"/>
                <a:ea typeface="Calibri" panose="020F0502020204030204" pitchFamily="34" charset="0"/>
                <a:cs typeface="Arial" panose="020B0604020202020204" pitchFamily="34" charset="0"/>
              </a:rPr>
              <a:t>projektu Místní akční plán rozvoje vzdělávání v ORP Chrudim </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0000"/>
              </a:lnSpc>
              <a:spcAft>
                <a:spcPts val="1000"/>
              </a:spcAft>
            </a:pPr>
            <a:r>
              <a:rPr lang="cs-CZ" sz="1400" b="1" dirty="0">
                <a:latin typeface="Calibri" panose="020F0502020204030204" pitchFamily="34" charset="0"/>
                <a:ea typeface="Calibri" panose="020F0502020204030204" pitchFamily="34" charset="0"/>
                <a:cs typeface="Times New Roman" panose="02020603050405020304" pitchFamily="18" charset="0"/>
              </a:rPr>
              <a:t>CZ.02.3.68/0.0/0.0/15_005/0000069</a:t>
            </a:r>
          </a:p>
          <a:p>
            <a:pPr algn="ctr">
              <a:lnSpc>
                <a:spcPct val="110000"/>
              </a:lnSpc>
              <a:spcAft>
                <a:spcPts val="1000"/>
              </a:spcAft>
            </a:pPr>
            <a:r>
              <a:rPr lang="cs-CZ" sz="1400" b="1" dirty="0">
                <a:latin typeface="Calibri" panose="020F0502020204030204" pitchFamily="34" charset="0"/>
                <a:ea typeface="Calibri" panose="020F0502020204030204" pitchFamily="34" charset="0"/>
                <a:cs typeface="Arial" panose="020B0604020202020204" pitchFamily="34" charset="0"/>
              </a:rPr>
              <a:t> </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Článek 1</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Úvodní ustanovení</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a) Řídící výbor projektu Místní akční plán rozvoje vzdělávání  v ORP Chrudim (dále jen „Řídící výbor“) je platformou zřízenou pro účely projektu „Místní akční plán rozvoje vzdělávání v ORP Chrudim“ a na základě materiálu Postupy zpracování místních akčních plánů (dále jen „MAP“)  Příloha č. 2 výzvy k předkládání projektů.</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b) Řídící výbor byl zřízen za účelem zajištění spolupráce všech relevantních aktérů ve vzdělávání v daném území (s cílem vytvořit jejich reprezentativní zastoupení).</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cs-CZ" sz="1400" b="1"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50000"/>
              </a:lnSpc>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Článek 2</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marL="2247900" algn="just">
              <a:lnSpc>
                <a:spcPct val="150000"/>
              </a:lnSpc>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Působnost ŘV MAP</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a) Řídící výbor je jako hlavní pracovní orgán součástí organizační struktury MAP.</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b) Role Řídícího výboru je spjata s procesem plánování, tvorbou a schvalováním Místního akčního   plánu rozvoje  vzdělávání  v ORP Chrudim. </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Projednává, připomínkuje a vyjadřuje se k podkladům a návrhům realizačního týmu a pracovních skupin, k přípravě, realizaci a evaluaci MAP, aktualizuje je a schvaluje,  pomáhá zprostředkovat přenos informací v území.</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 </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Obrázek 5" descr="C:\Users\Eva\Desktop\znak Luže"/>
          <p:cNvPicPr/>
          <p:nvPr/>
        </p:nvPicPr>
        <p:blipFill>
          <a:blip r:embed="rId2">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pic>
        <p:nvPicPr>
          <p:cNvPr id="7" name="Obrázek 6"/>
          <p:cNvPicPr>
            <a:picLocks noChangeAspect="1"/>
          </p:cNvPicPr>
          <p:nvPr/>
        </p:nvPicPr>
        <p:blipFill>
          <a:blip r:embed="rId3"/>
          <a:stretch>
            <a:fillRect/>
          </a:stretch>
        </p:blipFill>
        <p:spPr>
          <a:xfrm>
            <a:off x="3224211" y="166477"/>
            <a:ext cx="5762625" cy="1285875"/>
          </a:xfrm>
          <a:prstGeom prst="rect">
            <a:avLst/>
          </a:prstGeom>
        </p:spPr>
      </p:pic>
    </p:spTree>
    <p:extLst>
      <p:ext uri="{BB962C8B-B14F-4D97-AF65-F5344CB8AC3E}">
        <p14:creationId xmlns:p14="http://schemas.microsoft.com/office/powerpoint/2010/main" val="463758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09716" y="1371599"/>
            <a:ext cx="11533239" cy="4293483"/>
          </a:xfrm>
          <a:prstGeom prst="rect">
            <a:avLst/>
          </a:prstGeom>
        </p:spPr>
        <p:txBody>
          <a:bodyPr wrap="square">
            <a:spAutoFit/>
          </a:bodyPr>
          <a:lstStyle/>
          <a:p>
            <a:pPr algn="ctr">
              <a:lnSpc>
                <a:spcPct val="150000"/>
              </a:lnSpc>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Článek 3</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Složení Řídícího výboru</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a) Řídící výbor je ustaven na základě principu partnerství , respektuje principy MAP a nemá právní subjektivitu.</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b) Řídící výbor může vytvářet další organizační prvky (pracovní skupiny apod.)</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c) Řídící výbor si volí svého předsedu, schvaluje jednotlivé vedoucí pracovních skupin a definuje si vlastní postupy rozhodování.</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d) Členy Řídícího výboru jsou zástupci institucí uvedených níže:</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Arial" panose="020B0604020202020204" pitchFamily="34" charset="0"/>
              </a:rPr>
              <a:t>Povinní zástupci:</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sz="1400" b="1" dirty="0">
                <a:latin typeface="Calibri" panose="020F0502020204030204" pitchFamily="34" charset="0"/>
                <a:ea typeface="Calibri" panose="020F0502020204030204" pitchFamily="34" charset="0"/>
                <a:cs typeface="Arial" panose="020B0604020202020204" pitchFamily="34" charset="0"/>
              </a:rPr>
              <a:t>zástupce realizátora projektu MAP,</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sz="1400" b="1" dirty="0">
                <a:latin typeface="Calibri" panose="020F0502020204030204" pitchFamily="34" charset="0"/>
                <a:ea typeface="Calibri" panose="020F0502020204030204" pitchFamily="34" charset="0"/>
                <a:cs typeface="Arial" panose="020B0604020202020204" pitchFamily="34" charset="0"/>
              </a:rPr>
              <a:t>zástupce kraje,</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sz="1400" b="1" dirty="0">
                <a:latin typeface="Calibri" panose="020F0502020204030204" pitchFamily="34" charset="0"/>
                <a:ea typeface="Calibri" panose="020F0502020204030204" pitchFamily="34" charset="0"/>
                <a:cs typeface="Arial" panose="020B0604020202020204" pitchFamily="34" charset="0"/>
              </a:rPr>
              <a:t>zástupci zřizovatelů škol – školy bez rozdílu zřizovatele, tj. včetně soukromých a církevních,</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sz="1400" b="1" dirty="0">
                <a:latin typeface="Calibri" panose="020F0502020204030204" pitchFamily="34" charset="0"/>
                <a:ea typeface="Calibri" panose="020F0502020204030204" pitchFamily="34" charset="0"/>
                <a:cs typeface="Arial" panose="020B0604020202020204" pitchFamily="34" charset="0"/>
              </a:rPr>
              <a:t>vedení škol, výborní učitelé (učitelé – </a:t>
            </a:r>
            <a:r>
              <a:rPr lang="cs-CZ" sz="1400" b="1" dirty="0" err="1">
                <a:latin typeface="Calibri" panose="020F0502020204030204" pitchFamily="34" charset="0"/>
                <a:ea typeface="Calibri" panose="020F0502020204030204" pitchFamily="34" charset="0"/>
                <a:cs typeface="Arial" panose="020B0604020202020204" pitchFamily="34" charset="0"/>
              </a:rPr>
              <a:t>leadři</a:t>
            </a:r>
            <a:r>
              <a:rPr lang="cs-CZ" sz="1400" b="1" dirty="0">
                <a:latin typeface="Calibri" panose="020F0502020204030204" pitchFamily="34" charset="0"/>
                <a:ea typeface="Calibri" panose="020F0502020204030204" pitchFamily="34" charset="0"/>
                <a:cs typeface="Arial" panose="020B0604020202020204" pitchFamily="34" charset="0"/>
              </a:rPr>
              <a:t>, tak, jak je chápe kariérní systém), zástupci ze školních družin (platí pro ZŠ) – školy mateřské a základní bez rozdílu zřizovatele, tj. včetně soukromých a církevních,</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sz="1400" b="1" dirty="0">
                <a:latin typeface="Calibri" panose="020F0502020204030204" pitchFamily="34" charset="0"/>
                <a:ea typeface="Calibri" panose="020F0502020204030204" pitchFamily="34" charset="0"/>
                <a:cs typeface="Arial" panose="020B0604020202020204" pitchFamily="34" charset="0"/>
              </a:rPr>
              <a:t>zástupci organizací neformálního a zájmového vzdělávání (mimo družin),</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sz="1400" b="1" dirty="0">
                <a:latin typeface="Calibri" panose="020F0502020204030204" pitchFamily="34" charset="0"/>
                <a:ea typeface="Calibri" panose="020F0502020204030204" pitchFamily="34" charset="0"/>
                <a:cs typeface="Arial" panose="020B0604020202020204" pitchFamily="34" charset="0"/>
              </a:rPr>
              <a:t>zástupci základních uměleckých škol,</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sz="1400" b="1" dirty="0">
                <a:latin typeface="Calibri" panose="020F0502020204030204" pitchFamily="34" charset="0"/>
                <a:ea typeface="Calibri" panose="020F0502020204030204" pitchFamily="34" charset="0"/>
                <a:cs typeface="Arial" panose="020B0604020202020204" pitchFamily="34" charset="0"/>
              </a:rPr>
              <a:t>zástupce KAP,</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sz="1400" b="1" dirty="0">
                <a:latin typeface="Calibri" panose="020F0502020204030204" pitchFamily="34" charset="0"/>
                <a:ea typeface="Calibri" panose="020F0502020204030204" pitchFamily="34" charset="0"/>
                <a:cs typeface="Arial" panose="020B0604020202020204" pitchFamily="34" charset="0"/>
              </a:rPr>
              <a:t>zástupce rodičů, kteří jsou doporučeni školskými radami nebo organizacemi (NNO) sdružujícími rodiče,</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sz="1400" b="1" dirty="0">
                <a:latin typeface="Calibri" panose="020F0502020204030204" pitchFamily="34" charset="0"/>
                <a:ea typeface="Calibri" panose="020F0502020204030204" pitchFamily="34" charset="0"/>
                <a:cs typeface="Arial" panose="020B0604020202020204" pitchFamily="34" charset="0"/>
              </a:rPr>
              <a:t>zástupce ITI </a:t>
            </a:r>
            <a:endParaRPr lang="cs-CZ" sz="1400" b="1"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cs-CZ" sz="1400" b="1"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3" name="Obrázek 2"/>
          <p:cNvPicPr>
            <a:picLocks noChangeAspect="1"/>
          </p:cNvPicPr>
          <p:nvPr/>
        </p:nvPicPr>
        <p:blipFill>
          <a:blip r:embed="rId2"/>
          <a:stretch>
            <a:fillRect/>
          </a:stretch>
        </p:blipFill>
        <p:spPr>
          <a:xfrm>
            <a:off x="2909887" y="241644"/>
            <a:ext cx="5762625" cy="1285875"/>
          </a:xfrm>
          <a:prstGeom prst="rect">
            <a:avLst/>
          </a:prstGeom>
        </p:spPr>
      </p:pic>
      <p:pic>
        <p:nvPicPr>
          <p:cNvPr id="4" name="Obrázek 3"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2875303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65471" y="1464495"/>
            <a:ext cx="11783961" cy="3493264"/>
          </a:xfrm>
          <a:prstGeom prst="rect">
            <a:avLst/>
          </a:prstGeom>
        </p:spPr>
        <p:txBody>
          <a:bodyPr wrap="square">
            <a:spAutoFit/>
          </a:bodyPr>
          <a:lstStyle/>
          <a:p>
            <a:pPr>
              <a:spcAft>
                <a:spcPts val="0"/>
              </a:spcAft>
            </a:pPr>
            <a:r>
              <a:rPr lang="cs-CZ" sz="1600" b="1" dirty="0">
                <a:latin typeface="Calibri" panose="020F0502020204030204" pitchFamily="34" charset="0"/>
                <a:ea typeface="Calibri" panose="020F0502020204030204" pitchFamily="34" charset="0"/>
                <a:cs typeface="Arial" panose="020B0604020202020204" pitchFamily="34" charset="0"/>
              </a:rPr>
              <a:t>Doporučení zástupci:</a:t>
            </a:r>
            <a:endParaRPr lang="cs-CZ" sz="16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b="1" dirty="0">
                <a:latin typeface="Calibri" panose="020F0502020204030204" pitchFamily="34" charset="0"/>
                <a:ea typeface="Calibri" panose="020F0502020204030204" pitchFamily="34" charset="0"/>
                <a:cs typeface="Arial" panose="020B0604020202020204" pitchFamily="34" charset="0"/>
              </a:rPr>
              <a:t>zástupce mikroregionů na území MAP,</a:t>
            </a:r>
            <a:endParaRPr lang="cs-CZ" sz="1600"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b="1" dirty="0">
                <a:latin typeface="Calibri" panose="020F0502020204030204" pitchFamily="34" charset="0"/>
                <a:ea typeface="Calibri" panose="020F0502020204030204" pitchFamily="34" charset="0"/>
                <a:cs typeface="Arial" panose="020B0604020202020204" pitchFamily="34" charset="0"/>
              </a:rPr>
              <a:t>další zástupci dle návrhu </a:t>
            </a:r>
            <a:r>
              <a:rPr lang="cs-CZ" b="1" dirty="0">
                <a:latin typeface="Calibri" panose="020F0502020204030204" pitchFamily="34" charset="0"/>
                <a:ea typeface="Calibri" panose="020F0502020204030204" pitchFamily="34" charset="0"/>
                <a:cs typeface="Arial" panose="020B0604020202020204" pitchFamily="34" charset="0"/>
              </a:rPr>
              <a:t>dalších členů Řídicího výboru ( raná péče, alternativní vzdělávací zařízení, Univerzita Pardubice, psycholog, výchovný poradce, policie, kurátor, speciální pedagog, zdravotně postižení).</a:t>
            </a:r>
            <a:endParaRPr lang="cs-CZ"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Arial" panose="020B0604020202020204" pitchFamily="34" charset="0"/>
              </a:rPr>
              <a:t> </a:t>
            </a:r>
            <a:endParaRPr lang="cs-CZ"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cs-CZ" b="1" dirty="0">
                <a:latin typeface="Calibri" panose="020F0502020204030204" pitchFamily="34" charset="0"/>
                <a:ea typeface="Calibri" panose="020F0502020204030204" pitchFamily="34" charset="0"/>
                <a:cs typeface="Arial" panose="020B0604020202020204" pitchFamily="34" charset="0"/>
              </a:rPr>
              <a:t>Článek 4</a:t>
            </a:r>
            <a:endParaRPr lang="cs-CZ"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cs-CZ" b="1" dirty="0">
                <a:latin typeface="Calibri" panose="020F0502020204030204" pitchFamily="34" charset="0"/>
                <a:ea typeface="Calibri" panose="020F0502020204030204" pitchFamily="34" charset="0"/>
                <a:cs typeface="Arial" panose="020B0604020202020204" pitchFamily="34" charset="0"/>
              </a:rPr>
              <a:t>Jednání Řídícího výboru</a:t>
            </a:r>
            <a:endParaRPr lang="cs-CZ"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Arial" panose="020B0604020202020204" pitchFamily="34" charset="0"/>
              </a:rPr>
              <a:t>Postup při jednání Řídícího výboru se řídí Jednacím řádem Řídícího výboru, který schvaluje Řídící výbor na svém prvním zasedání.</a:t>
            </a:r>
            <a:endParaRPr lang="cs-CZ"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Arial" panose="020B0604020202020204" pitchFamily="34" charset="0"/>
              </a:rPr>
              <a:t>Činnost Řídícího výboru je organizačně, administrativně a technicky zabezpečována administrativním týmem projektu.</a:t>
            </a:r>
            <a:endParaRPr lang="cs-CZ"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cs-CZ" b="1" dirty="0">
                <a:latin typeface="Calibri" panose="020F0502020204030204" pitchFamily="34" charset="0"/>
                <a:ea typeface="Calibri" panose="020F0502020204030204" pitchFamily="34" charset="0"/>
                <a:cs typeface="Arial" panose="020B0604020202020204" pitchFamily="34" charset="0"/>
              </a:rPr>
              <a:t> </a:t>
            </a:r>
            <a:endParaRPr lang="cs-CZ"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Obrázek 2"/>
          <p:cNvPicPr>
            <a:picLocks noChangeAspect="1"/>
          </p:cNvPicPr>
          <p:nvPr/>
        </p:nvPicPr>
        <p:blipFill>
          <a:blip r:embed="rId2"/>
          <a:stretch>
            <a:fillRect/>
          </a:stretch>
        </p:blipFill>
        <p:spPr>
          <a:xfrm>
            <a:off x="3460185" y="178620"/>
            <a:ext cx="5762625" cy="1285875"/>
          </a:xfrm>
          <a:prstGeom prst="rect">
            <a:avLst/>
          </a:prstGeom>
        </p:spPr>
      </p:pic>
      <p:pic>
        <p:nvPicPr>
          <p:cNvPr id="4" name="Obrázek 3"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2023582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47605" y="1317011"/>
            <a:ext cx="11715838" cy="4616648"/>
          </a:xfrm>
          <a:prstGeom prst="rect">
            <a:avLst/>
          </a:prstGeom>
        </p:spPr>
        <p:txBody>
          <a:bodyPr wrap="square">
            <a:spAutoFit/>
          </a:bodyPr>
          <a:lstStyle/>
          <a:p>
            <a:r>
              <a:rPr lang="cs-CZ" sz="1400" b="1" dirty="0">
                <a:solidFill>
                  <a:srgbClr val="000000"/>
                </a:solidFill>
                <a:latin typeface="Times New Roman" panose="02020603050405020304" pitchFamily="18" charset="0"/>
              </a:rPr>
              <a:t>Jednací řád Řídícího výboru projektu Místní akční plán rozvoje vzdělávání v ORP Chrudim</a:t>
            </a:r>
          </a:p>
          <a:p>
            <a:r>
              <a:rPr lang="cs-CZ" sz="1400" dirty="0">
                <a:solidFill>
                  <a:srgbClr val="000000"/>
                </a:solidFill>
                <a:latin typeface="Times New Roman" panose="02020603050405020304" pitchFamily="18" charset="0"/>
              </a:rPr>
              <a:t>				CZ.02.3.68/0.0/0.0/15_005/0000069</a:t>
            </a:r>
          </a:p>
          <a:p>
            <a:r>
              <a:rPr lang="cs-CZ" sz="1400" b="1" dirty="0">
                <a:solidFill>
                  <a:srgbClr val="000000"/>
                </a:solidFill>
                <a:latin typeface="Times New Roman" panose="02020603050405020304" pitchFamily="18" charset="0"/>
              </a:rPr>
              <a:t>Článek 1</a:t>
            </a:r>
          </a:p>
          <a:p>
            <a:r>
              <a:rPr lang="cs-CZ" sz="1400" dirty="0">
                <a:solidFill>
                  <a:srgbClr val="000000"/>
                </a:solidFill>
                <a:latin typeface="Times New Roman" panose="02020603050405020304" pitchFamily="18" charset="0"/>
              </a:rPr>
              <a:t>Obecná ustanovení</a:t>
            </a:r>
          </a:p>
          <a:p>
            <a:r>
              <a:rPr lang="cs-CZ" sz="1400" dirty="0">
                <a:solidFill>
                  <a:srgbClr val="000000"/>
                </a:solidFill>
                <a:latin typeface="Times New Roman" panose="02020603050405020304" pitchFamily="18" charset="0"/>
              </a:rPr>
              <a:t>1. Tento Jednací řád upravuje postupy, činnosti a jednání Řídícího výboru (dále jen ŘV) po dobu realizace projektu Místní akční plán rozvoje vzdělávání v ORP Chrudim</a:t>
            </a:r>
          </a:p>
          <a:p>
            <a:r>
              <a:rPr lang="cs-CZ" sz="1400" dirty="0">
                <a:solidFill>
                  <a:srgbClr val="000000"/>
                </a:solidFill>
                <a:latin typeface="Times New Roman" panose="02020603050405020304" pitchFamily="18" charset="0"/>
              </a:rPr>
              <a:t>2. Jednací řád schvaluje ŘV na svém prvním zasedání.</a:t>
            </a:r>
          </a:p>
          <a:p>
            <a:r>
              <a:rPr lang="cs-CZ" sz="1400" b="1" dirty="0">
                <a:solidFill>
                  <a:srgbClr val="000000"/>
                </a:solidFill>
                <a:latin typeface="Times New Roman" panose="02020603050405020304" pitchFamily="18" charset="0"/>
              </a:rPr>
              <a:t>Článek 2</a:t>
            </a:r>
          </a:p>
          <a:p>
            <a:r>
              <a:rPr lang="cs-CZ" sz="1400" dirty="0">
                <a:solidFill>
                  <a:srgbClr val="000000"/>
                </a:solidFill>
                <a:latin typeface="Times New Roman" panose="02020603050405020304" pitchFamily="18" charset="0"/>
              </a:rPr>
              <a:t>Jednání ŘV</a:t>
            </a:r>
          </a:p>
          <a:p>
            <a:r>
              <a:rPr lang="cs-CZ" sz="1400" dirty="0">
                <a:solidFill>
                  <a:srgbClr val="000000"/>
                </a:solidFill>
                <a:latin typeface="Times New Roman" panose="02020603050405020304" pitchFamily="18" charset="0"/>
              </a:rPr>
              <a:t>1. Zasedání ŘV svolává předseda ŘV (dále jen „předseda“) podle potřeby, nejméně však dvakrát ročně, a to prostřednictvím členů realizačního týmu. ŘV může jednat také formou písemné komunikace poštou, nebo elektronicky.</a:t>
            </a:r>
          </a:p>
          <a:p>
            <a:r>
              <a:rPr lang="cs-CZ" sz="1400" dirty="0">
                <a:solidFill>
                  <a:srgbClr val="000000"/>
                </a:solidFill>
                <a:latin typeface="Times New Roman" panose="02020603050405020304" pitchFamily="18" charset="0"/>
              </a:rPr>
              <a:t>2. Zasedání ŘV může být svoláno rovněž na žádost nejméně 1/3 členů.</a:t>
            </a:r>
          </a:p>
          <a:p>
            <a:r>
              <a:rPr lang="cs-CZ" sz="1400" dirty="0">
                <a:solidFill>
                  <a:srgbClr val="000000"/>
                </a:solidFill>
                <a:latin typeface="Times New Roman" panose="02020603050405020304" pitchFamily="18" charset="0"/>
              </a:rPr>
              <a:t>3. S výjimkou naléhavých případů se zasedání ŘV svolává nejméně 7 pracovních dní před termínem prostřednictvím e-mailu.</a:t>
            </a:r>
          </a:p>
          <a:p>
            <a:r>
              <a:rPr lang="cs-CZ" sz="1400" dirty="0">
                <a:solidFill>
                  <a:srgbClr val="000000"/>
                </a:solidFill>
                <a:latin typeface="Times New Roman" panose="02020603050405020304" pitchFamily="18" charset="0"/>
              </a:rPr>
              <a:t>4. Program jednání navrhuje předseda ve spolupráci s realizačním týmem a v souladu s harmonogramem projektu. Realizační tým připravuje pro tato jednání podklady.</a:t>
            </a:r>
          </a:p>
          <a:p>
            <a:r>
              <a:rPr lang="cs-CZ" sz="1400" dirty="0">
                <a:solidFill>
                  <a:srgbClr val="000000"/>
                </a:solidFill>
                <a:latin typeface="Times New Roman" panose="02020603050405020304" pitchFamily="18" charset="0"/>
              </a:rPr>
              <a:t>5. Podklady pro jednání zpracovávají členové realizačního týmu ve spolupráci se zástupci ŘV podle své oblasti činnosti a na základě aktuálního programu jednání. Tyto podklady jsou členům ŘV zasílány elektronicky.</a:t>
            </a:r>
          </a:p>
          <a:p>
            <a:r>
              <a:rPr lang="cs-CZ" sz="1400" dirty="0">
                <a:solidFill>
                  <a:srgbClr val="000000"/>
                </a:solidFill>
                <a:latin typeface="Times New Roman" panose="02020603050405020304" pitchFamily="18" charset="0"/>
              </a:rPr>
              <a:t>6. Jednání řídí předseda, v jeho nepřítomnosti jím určený člen ŘV.</a:t>
            </a:r>
          </a:p>
          <a:p>
            <a:r>
              <a:rPr lang="cs-CZ" sz="1400" dirty="0">
                <a:solidFill>
                  <a:srgbClr val="000000"/>
                </a:solidFill>
                <a:latin typeface="Times New Roman" panose="02020603050405020304" pitchFamily="18" charset="0"/>
              </a:rPr>
              <a:t>7. Na pozvání některého z členů ŘV se jednání mohou zúčastnit další osoby po předchozím souhlasu manažera projektu.</a:t>
            </a:r>
          </a:p>
          <a:p>
            <a:r>
              <a:rPr lang="cs-CZ" sz="1400" dirty="0">
                <a:solidFill>
                  <a:srgbClr val="000000"/>
                </a:solidFill>
                <a:latin typeface="Times New Roman" panose="02020603050405020304" pitchFamily="18" charset="0"/>
              </a:rPr>
              <a:t>8. Každý účastník jednání bude respektovat délku svého příspěvku do max. 10 min., pokud nebude stanoveno před zahájením jednání jinak.</a:t>
            </a:r>
          </a:p>
          <a:p>
            <a:r>
              <a:rPr lang="cs-CZ" sz="1400" dirty="0">
                <a:solidFill>
                  <a:srgbClr val="000000"/>
                </a:solidFill>
                <a:latin typeface="Times New Roman" panose="02020603050405020304" pitchFamily="18" charset="0"/>
              </a:rPr>
              <a:t>9. Předseda ŘV nese odpovědnost za adekvátní prezentaci stanovisek ŘV navenek.</a:t>
            </a:r>
            <a:endParaRPr lang="cs-CZ" sz="1400" b="0" i="0" dirty="0">
              <a:solidFill>
                <a:srgbClr val="000000"/>
              </a:solidFill>
              <a:effectLst/>
              <a:latin typeface="Times New Roman" panose="02020603050405020304" pitchFamily="18" charset="0"/>
            </a:endParaRPr>
          </a:p>
        </p:txBody>
      </p:sp>
      <p:pic>
        <p:nvPicPr>
          <p:cNvPr id="3" name="Obrázek 2" descr="C:\Users\Eva\Desktop\znak Luže"/>
          <p:cNvPicPr/>
          <p:nvPr/>
        </p:nvPicPr>
        <p:blipFill>
          <a:blip r:embed="rId2">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pic>
        <p:nvPicPr>
          <p:cNvPr id="7" name="Obrázek 6"/>
          <p:cNvPicPr>
            <a:picLocks noChangeAspect="1"/>
          </p:cNvPicPr>
          <p:nvPr/>
        </p:nvPicPr>
        <p:blipFill>
          <a:blip r:embed="rId3"/>
          <a:stretch>
            <a:fillRect/>
          </a:stretch>
        </p:blipFill>
        <p:spPr>
          <a:xfrm>
            <a:off x="3224211" y="31136"/>
            <a:ext cx="5762625" cy="1285875"/>
          </a:xfrm>
          <a:prstGeom prst="rect">
            <a:avLst/>
          </a:prstGeom>
        </p:spPr>
      </p:pic>
    </p:spTree>
    <p:extLst>
      <p:ext uri="{BB962C8B-B14F-4D97-AF65-F5344CB8AC3E}">
        <p14:creationId xmlns:p14="http://schemas.microsoft.com/office/powerpoint/2010/main" val="137666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04800" y="1100199"/>
            <a:ext cx="11887200" cy="4616648"/>
          </a:xfrm>
          <a:prstGeom prst="rect">
            <a:avLst/>
          </a:prstGeom>
        </p:spPr>
        <p:txBody>
          <a:bodyPr wrap="square">
            <a:spAutoFit/>
          </a:bodyPr>
          <a:lstStyle/>
          <a:p>
            <a:r>
              <a:rPr lang="cs-CZ" sz="1400" b="1" dirty="0">
                <a:solidFill>
                  <a:srgbClr val="000000"/>
                </a:solidFill>
                <a:latin typeface="Times New Roman" panose="02020603050405020304" pitchFamily="18" charset="0"/>
              </a:rPr>
              <a:t>Článek 3</a:t>
            </a:r>
          </a:p>
          <a:p>
            <a:r>
              <a:rPr lang="cs-CZ" sz="1400" dirty="0">
                <a:solidFill>
                  <a:srgbClr val="000000"/>
                </a:solidFill>
                <a:latin typeface="Times New Roman" panose="02020603050405020304" pitchFamily="18" charset="0"/>
              </a:rPr>
              <a:t>Hlasování a usnášeníschopnost</a:t>
            </a:r>
          </a:p>
          <a:p>
            <a:r>
              <a:rPr lang="cs-CZ" sz="1400" dirty="0">
                <a:solidFill>
                  <a:srgbClr val="000000"/>
                </a:solidFill>
                <a:latin typeface="Times New Roman" panose="02020603050405020304" pitchFamily="18" charset="0"/>
              </a:rPr>
              <a:t>1. ŘV je způsobilý se usnášet, je-li přítomna nadpoloviční většina jeho členů. V případě, že není přítomna nadpoloviční většina členů ŘV, předseda jednání řádně ukončí a po uplynutí 15 min. zahájí náhradní jednání ŘV. V tomto případě již rozhoduje nadpoloviční většina členů přítomných.</a:t>
            </a:r>
          </a:p>
          <a:p>
            <a:r>
              <a:rPr lang="cs-CZ" sz="1400" dirty="0">
                <a:solidFill>
                  <a:srgbClr val="000000"/>
                </a:solidFill>
                <a:latin typeface="Times New Roman" panose="02020603050405020304" pitchFamily="18" charset="0"/>
              </a:rPr>
              <a:t>2. ŘV může projednat věc, která není na programu zasedání, souhlasí-li s tím všichni přítomní členové ŘV.</a:t>
            </a:r>
          </a:p>
          <a:p>
            <a:r>
              <a:rPr lang="cs-CZ" sz="1400" dirty="0">
                <a:solidFill>
                  <a:srgbClr val="000000"/>
                </a:solidFill>
                <a:latin typeface="Times New Roman" panose="02020603050405020304" pitchFamily="18" charset="0"/>
              </a:rPr>
              <a:t>3. Členové ŘV na zasedání ŘV hlasují. Rozhodnutí ŘV je přijato většinou hlasů přítomných členů. Každý člen ŘV má jeden hlas.</a:t>
            </a:r>
          </a:p>
          <a:p>
            <a:r>
              <a:rPr lang="cs-CZ" sz="1400" dirty="0">
                <a:solidFill>
                  <a:srgbClr val="000000"/>
                </a:solidFill>
                <a:latin typeface="Times New Roman" panose="02020603050405020304" pitchFamily="18" charset="0"/>
              </a:rPr>
              <a:t>4. Mimo zasedání ŘV je možno přijmout rozhodnutí, stanovisko či projednat materiál s využitím poštovní, případně elektronické komunikace. V případě hlasování</a:t>
            </a:r>
          </a:p>
          <a:p>
            <a:r>
              <a:rPr lang="cs-CZ" sz="1400" dirty="0">
                <a:solidFill>
                  <a:srgbClr val="000000"/>
                </a:solidFill>
                <a:latin typeface="Times New Roman" panose="02020603050405020304" pitchFamily="18" charset="0"/>
              </a:rPr>
              <a:t>prostřednictvím písemné, nebo elektronické komunikace, tzv. hlasování per </a:t>
            </a:r>
            <a:r>
              <a:rPr lang="cs-CZ" sz="1400" dirty="0" err="1">
                <a:solidFill>
                  <a:srgbClr val="000000"/>
                </a:solidFill>
                <a:latin typeface="Times New Roman" panose="02020603050405020304" pitchFamily="18" charset="0"/>
              </a:rPr>
              <a:t>rollam</a:t>
            </a:r>
            <a:r>
              <a:rPr lang="cs-CZ" sz="1400" dirty="0">
                <a:solidFill>
                  <a:srgbClr val="000000"/>
                </a:solidFill>
                <a:latin typeface="Times New Roman" panose="02020603050405020304" pitchFamily="18" charset="0"/>
              </a:rPr>
              <a:t>, jsou členové ŘV povinni reagovat a vyjádřit své stanovisko ve lhůtě 48 hodin. Pro případ neúčasti na jednání kolektivního orgánu může jeho člen zmocnit jiného člena tohoto orgánu, aby za něj na uvedeném jednání hlasoval. Jeden člen může zastupovat nejvýše dva členy ŘV.</a:t>
            </a:r>
          </a:p>
          <a:p>
            <a:r>
              <a:rPr lang="cs-CZ" sz="1400" b="1" dirty="0">
                <a:solidFill>
                  <a:srgbClr val="000000"/>
                </a:solidFill>
                <a:latin typeface="Times New Roman" panose="02020603050405020304" pitchFamily="18" charset="0"/>
              </a:rPr>
              <a:t>Článek 4</a:t>
            </a:r>
          </a:p>
          <a:p>
            <a:r>
              <a:rPr lang="cs-CZ" sz="1400" dirty="0">
                <a:solidFill>
                  <a:srgbClr val="000000"/>
                </a:solidFill>
                <a:latin typeface="Times New Roman" panose="02020603050405020304" pitchFamily="18" charset="0"/>
              </a:rPr>
              <a:t>Zápis</a:t>
            </a:r>
          </a:p>
          <a:p>
            <a:r>
              <a:rPr lang="cs-CZ" sz="1400" dirty="0">
                <a:solidFill>
                  <a:srgbClr val="000000"/>
                </a:solidFill>
                <a:latin typeface="Times New Roman" panose="02020603050405020304" pitchFamily="18" charset="0"/>
              </a:rPr>
              <a:t>1. Z jednání pořizuje určený zástupce realizačního týmu projektu písemný zápis, který bude nejpozději 15 pracovních dní po skončení jednání uveřejněn na stránkách projektu webového portálu realizátora Projektu MAP – Města Luže a na stránkách spolupracujících MAS.</a:t>
            </a:r>
          </a:p>
          <a:p>
            <a:r>
              <a:rPr lang="cs-CZ" sz="1400" dirty="0">
                <a:solidFill>
                  <a:srgbClr val="000000"/>
                </a:solidFill>
                <a:latin typeface="Times New Roman" panose="02020603050405020304" pitchFamily="18" charset="0"/>
              </a:rPr>
              <a:t>2. Zápisy ze zasedání ŘV obsahují seznam všech přítomných, shrnutí projednaných bodů, usnesení, stanovené úkoly a odpovědnosti členů ŘV i projektového týmu na další období.</a:t>
            </a:r>
          </a:p>
          <a:p>
            <a:r>
              <a:rPr lang="cs-CZ" sz="1400" dirty="0">
                <a:solidFill>
                  <a:srgbClr val="000000"/>
                </a:solidFill>
                <a:latin typeface="Times New Roman" panose="02020603050405020304" pitchFamily="18" charset="0"/>
              </a:rPr>
              <a:t>3. Zápisy z jednání jsou ověřovány a podepsány zvoleným ověřovatelem.</a:t>
            </a:r>
          </a:p>
          <a:p>
            <a:r>
              <a:rPr lang="cs-CZ" sz="1400" b="1" dirty="0">
                <a:solidFill>
                  <a:srgbClr val="000000"/>
                </a:solidFill>
                <a:latin typeface="Times New Roman" panose="02020603050405020304" pitchFamily="18" charset="0"/>
              </a:rPr>
              <a:t>Článek 5</a:t>
            </a:r>
          </a:p>
          <a:p>
            <a:r>
              <a:rPr lang="cs-CZ" sz="1400" dirty="0">
                <a:solidFill>
                  <a:srgbClr val="000000"/>
                </a:solidFill>
                <a:latin typeface="Times New Roman" panose="02020603050405020304" pitchFamily="18" charset="0"/>
              </a:rPr>
              <a:t>Závěrečná ustanovení</a:t>
            </a:r>
          </a:p>
          <a:p>
            <a:r>
              <a:rPr lang="cs-CZ" sz="1400" dirty="0">
                <a:solidFill>
                  <a:srgbClr val="000000"/>
                </a:solidFill>
                <a:latin typeface="Times New Roman" panose="02020603050405020304" pitchFamily="18" charset="0"/>
              </a:rPr>
              <a:t>1. Změny Jednacího řádu schvaluje ŘV.</a:t>
            </a:r>
          </a:p>
          <a:p>
            <a:r>
              <a:rPr lang="cs-CZ" sz="1400" dirty="0">
                <a:solidFill>
                  <a:srgbClr val="000000"/>
                </a:solidFill>
                <a:latin typeface="Times New Roman" panose="02020603050405020304" pitchFamily="18" charset="0"/>
              </a:rPr>
              <a:t>2. Tento Jednací řád je platný po dobu realizace projektu a nabývá účinnosti dnem schválení.</a:t>
            </a:r>
            <a:endParaRPr lang="cs-CZ" sz="1400" b="0" i="0" dirty="0">
              <a:solidFill>
                <a:srgbClr val="000000"/>
              </a:solidFill>
              <a:effectLst/>
              <a:latin typeface="Times New Roman" panose="02020603050405020304" pitchFamily="18" charset="0"/>
            </a:endParaRPr>
          </a:p>
        </p:txBody>
      </p:sp>
      <p:pic>
        <p:nvPicPr>
          <p:cNvPr id="3" name="Obrázek 2" descr="C:\Users\Eva\Desktop\znak Luže"/>
          <p:cNvPicPr/>
          <p:nvPr/>
        </p:nvPicPr>
        <p:blipFill>
          <a:blip r:embed="rId2">
            <a:extLst>
              <a:ext uri="{28A0092B-C50C-407E-A947-70E740481C1C}">
                <a14:useLocalDpi xmlns:a14="http://schemas.microsoft.com/office/drawing/2010/main" val="0"/>
              </a:ext>
            </a:extLst>
          </a:blip>
          <a:srcRect/>
          <a:stretch>
            <a:fillRect/>
          </a:stretch>
        </p:blipFill>
        <p:spPr bwMode="auto">
          <a:xfrm>
            <a:off x="5594861" y="6005565"/>
            <a:ext cx="628650" cy="738505"/>
          </a:xfrm>
          <a:prstGeom prst="rect">
            <a:avLst/>
          </a:prstGeom>
          <a:noFill/>
          <a:ln>
            <a:noFill/>
          </a:ln>
        </p:spPr>
      </p:pic>
      <p:pic>
        <p:nvPicPr>
          <p:cNvPr id="4" name="Obrázek 3"/>
          <p:cNvPicPr>
            <a:picLocks noChangeAspect="1"/>
          </p:cNvPicPr>
          <p:nvPr/>
        </p:nvPicPr>
        <p:blipFill>
          <a:blip r:embed="rId3"/>
          <a:stretch>
            <a:fillRect/>
          </a:stretch>
        </p:blipFill>
        <p:spPr>
          <a:xfrm>
            <a:off x="3224211" y="31136"/>
            <a:ext cx="5762625" cy="1285875"/>
          </a:xfrm>
          <a:prstGeom prst="rect">
            <a:avLst/>
          </a:prstGeom>
        </p:spPr>
      </p:pic>
    </p:spTree>
    <p:extLst>
      <p:ext uri="{BB962C8B-B14F-4D97-AF65-F5344CB8AC3E}">
        <p14:creationId xmlns:p14="http://schemas.microsoft.com/office/powerpoint/2010/main" val="1328584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54293" y="1406876"/>
            <a:ext cx="10902462" cy="4647426"/>
          </a:xfrm>
          <a:prstGeom prst="rect">
            <a:avLst/>
          </a:prstGeom>
        </p:spPr>
        <p:txBody>
          <a:bodyPr wrap="square">
            <a:spAutoFit/>
          </a:bodyPr>
          <a:lstStyle/>
          <a:p>
            <a:pPr lvl="0"/>
            <a:endParaRPr lang="cs-CZ" sz="2400" dirty="0">
              <a:solidFill>
                <a:prstClr val="white"/>
              </a:solidFill>
            </a:endParaRPr>
          </a:p>
          <a:p>
            <a:pPr lvl="0"/>
            <a:r>
              <a:rPr lang="cs-CZ" sz="2400" b="1" dirty="0">
                <a:solidFill>
                  <a:srgbClr val="002060"/>
                </a:solidFill>
              </a:rPr>
              <a:t>Pracovní skupiny jsou vytvořeny dle povinných opatření projektu:	</a:t>
            </a:r>
          </a:p>
          <a:p>
            <a:pPr lvl="0"/>
            <a:r>
              <a:rPr lang="cs-CZ" sz="2000" b="1" dirty="0">
                <a:solidFill>
                  <a:srgbClr val="002060"/>
                </a:solidFill>
              </a:rPr>
              <a:t>Opatření 1. Předškolní vzdělávání a péče: dostupnost – inkluze – kvalita </a:t>
            </a:r>
          </a:p>
          <a:p>
            <a:pPr lvl="0"/>
            <a:r>
              <a:rPr lang="cs-CZ" sz="2000" b="1" dirty="0">
                <a:solidFill>
                  <a:srgbClr val="002060"/>
                </a:solidFill>
              </a:rPr>
              <a:t>Opatření 2. Čtenářská a matematická gramotnost v základním vzdělávání </a:t>
            </a:r>
          </a:p>
          <a:p>
            <a:pPr lvl="0"/>
            <a:r>
              <a:rPr lang="cs-CZ" sz="2000" b="1" dirty="0">
                <a:solidFill>
                  <a:srgbClr val="002060"/>
                </a:solidFill>
              </a:rPr>
              <a:t>Opatření 3. Inkluzivní vzdělávání a podpora dětí a žáků ohrožených školním neúspěchem</a:t>
            </a:r>
          </a:p>
          <a:p>
            <a:pPr lvl="0"/>
            <a:r>
              <a:rPr lang="cs-CZ" sz="2000" b="1" dirty="0">
                <a:solidFill>
                  <a:srgbClr val="002060"/>
                </a:solidFill>
              </a:rPr>
              <a:t> </a:t>
            </a:r>
          </a:p>
          <a:p>
            <a:pPr lvl="0"/>
            <a:r>
              <a:rPr lang="cs-CZ" sz="2400" b="1" dirty="0">
                <a:solidFill>
                  <a:srgbClr val="002060"/>
                </a:solidFill>
              </a:rPr>
              <a:t>odborník za PS</a:t>
            </a:r>
          </a:p>
          <a:p>
            <a:pPr lvl="0"/>
            <a:r>
              <a:rPr lang="cs-CZ" sz="2400" b="1" dirty="0">
                <a:solidFill>
                  <a:prstClr val="white"/>
                </a:solidFill>
              </a:rPr>
              <a:t>					</a:t>
            </a:r>
            <a:r>
              <a:rPr lang="cs-CZ" sz="2400" b="1" dirty="0">
                <a:solidFill>
                  <a:srgbClr val="002060"/>
                </a:solidFill>
              </a:rPr>
              <a:t>inkluze	</a:t>
            </a:r>
            <a:r>
              <a:rPr lang="cs-CZ" sz="2400" b="1" dirty="0">
                <a:solidFill>
                  <a:prstClr val="white"/>
                </a:solidFill>
              </a:rPr>
              <a:t>	</a:t>
            </a:r>
            <a:r>
              <a:rPr lang="cs-CZ" sz="2400" b="1" dirty="0">
                <a:solidFill>
                  <a:schemeClr val="accent5"/>
                </a:solidFill>
              </a:rPr>
              <a:t>Mgr. Lenka Budínská</a:t>
            </a:r>
          </a:p>
          <a:p>
            <a:pPr lvl="0"/>
            <a:r>
              <a:rPr lang="cs-CZ" sz="2400" b="1" dirty="0">
                <a:solidFill>
                  <a:prstClr val="white"/>
                </a:solidFill>
              </a:rPr>
              <a:t>	    				</a:t>
            </a:r>
            <a:r>
              <a:rPr lang="cs-CZ" sz="2400" b="1" dirty="0">
                <a:solidFill>
                  <a:srgbClr val="002060"/>
                </a:solidFill>
              </a:rPr>
              <a:t>gramotnost		</a:t>
            </a:r>
            <a:r>
              <a:rPr lang="cs-CZ" sz="2400" b="1" dirty="0">
                <a:solidFill>
                  <a:schemeClr val="accent5"/>
                </a:solidFill>
              </a:rPr>
              <a:t>Mgr. Milan Chalupník</a:t>
            </a:r>
          </a:p>
          <a:p>
            <a:pPr lvl="0"/>
            <a:r>
              <a:rPr lang="cs-CZ" sz="2400" b="1" dirty="0">
                <a:solidFill>
                  <a:srgbClr val="002060"/>
                </a:solidFill>
              </a:rPr>
              <a:t>					proti š. neúspěchu		</a:t>
            </a:r>
            <a:r>
              <a:rPr lang="cs-CZ" sz="2400" b="1" dirty="0">
                <a:solidFill>
                  <a:schemeClr val="accent5"/>
                </a:solidFill>
              </a:rPr>
              <a:t>Mgr. Ladislava Zelenková</a:t>
            </a:r>
          </a:p>
          <a:p>
            <a:pPr lvl="0"/>
            <a:endParaRPr lang="cs-CZ" sz="2400" b="1" dirty="0">
              <a:solidFill>
                <a:schemeClr val="accent5"/>
              </a:solidFill>
            </a:endParaRPr>
          </a:p>
          <a:p>
            <a:pPr lvl="0"/>
            <a:r>
              <a:rPr lang="cs-CZ" sz="2400" b="1" dirty="0">
                <a:solidFill>
                  <a:schemeClr val="accent5"/>
                </a:solidFill>
              </a:rPr>
              <a:t>Volba vedoucích pracovních skupin</a:t>
            </a:r>
          </a:p>
          <a:p>
            <a:pPr lvl="0"/>
            <a:endParaRPr lang="cs-CZ" sz="2400" b="1" dirty="0">
              <a:solidFill>
                <a:schemeClr val="accent5"/>
              </a:solidFill>
            </a:endParaRPr>
          </a:p>
        </p:txBody>
      </p:sp>
      <p:pic>
        <p:nvPicPr>
          <p:cNvPr id="3" name="Obrázek 2"/>
          <p:cNvPicPr>
            <a:picLocks noChangeAspect="1"/>
          </p:cNvPicPr>
          <p:nvPr/>
        </p:nvPicPr>
        <p:blipFill>
          <a:blip r:embed="rId2"/>
          <a:stretch>
            <a:fillRect/>
          </a:stretch>
        </p:blipFill>
        <p:spPr>
          <a:xfrm>
            <a:off x="2909887" y="241644"/>
            <a:ext cx="5762625" cy="1285875"/>
          </a:xfrm>
          <a:prstGeom prst="rect">
            <a:avLst/>
          </a:prstGeom>
        </p:spPr>
      </p:pic>
      <p:pic>
        <p:nvPicPr>
          <p:cNvPr id="4" name="Obrázek 3"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pic>
        <p:nvPicPr>
          <p:cNvPr id="5" name="Obrázek 4"/>
          <p:cNvPicPr>
            <a:picLocks noChangeAspect="1"/>
          </p:cNvPicPr>
          <p:nvPr/>
        </p:nvPicPr>
        <p:blipFill>
          <a:blip r:embed="rId4"/>
          <a:stretch>
            <a:fillRect/>
          </a:stretch>
        </p:blipFill>
        <p:spPr>
          <a:xfrm>
            <a:off x="0" y="1673"/>
            <a:ext cx="12192000" cy="6854653"/>
          </a:xfrm>
          <a:prstGeom prst="rect">
            <a:avLst/>
          </a:prstGeom>
        </p:spPr>
      </p:pic>
    </p:spTree>
    <p:extLst>
      <p:ext uri="{BB962C8B-B14F-4D97-AF65-F5344CB8AC3E}">
        <p14:creationId xmlns:p14="http://schemas.microsoft.com/office/powerpoint/2010/main" val="611856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17451" y="1960874"/>
            <a:ext cx="11010258" cy="3477875"/>
          </a:xfrm>
          <a:prstGeom prst="rect">
            <a:avLst/>
          </a:prstGeom>
          <a:noFill/>
        </p:spPr>
        <p:txBody>
          <a:bodyPr wrap="none" rtlCol="0">
            <a:spAutoFit/>
          </a:bodyPr>
          <a:lstStyle/>
          <a:p>
            <a:r>
              <a:rPr lang="cs-CZ" sz="2800" b="1" dirty="0"/>
              <a:t>Shrnutí:</a:t>
            </a:r>
          </a:p>
          <a:p>
            <a:r>
              <a:rPr lang="cs-CZ" sz="2800" dirty="0"/>
              <a:t>Úkoly: přihlášení na web + </a:t>
            </a:r>
            <a:r>
              <a:rPr lang="cs-CZ" sz="2400" dirty="0"/>
              <a:t>schůzka k webu 6.4. 2016 od 8.30 Chrudim(vedoucí PS)</a:t>
            </a:r>
          </a:p>
          <a:p>
            <a:r>
              <a:rPr lang="cs-CZ" sz="2800" dirty="0"/>
              <a:t>	 četnost schůzek - návrh 1x za2 měsíce 			</a:t>
            </a:r>
          </a:p>
          <a:p>
            <a:r>
              <a:rPr lang="cs-CZ" sz="2800" dirty="0"/>
              <a:t>	 PS	 analýza – postup + návrhy dokumentů, </a:t>
            </a:r>
          </a:p>
          <a:p>
            <a:r>
              <a:rPr lang="cs-CZ" sz="2800" dirty="0"/>
              <a:t>např. soulad </a:t>
            </a:r>
            <a:r>
              <a:rPr lang="cs-CZ" sz="2400" dirty="0"/>
              <a:t>kapitol ze ŠVP o žácích se speciálními vzdělávacími potřebami </a:t>
            </a:r>
          </a:p>
          <a:p>
            <a:r>
              <a:rPr lang="cs-CZ" sz="2400" dirty="0"/>
              <a:t>			s revidovaným RVP do 1.9.2016</a:t>
            </a:r>
          </a:p>
          <a:p>
            <a:r>
              <a:rPr lang="cs-CZ" sz="2800" dirty="0"/>
              <a:t>				</a:t>
            </a:r>
          </a:p>
          <a:p>
            <a:r>
              <a:rPr lang="cs-CZ" sz="2800" dirty="0"/>
              <a:t>	(tj. vedoucí PS sdělí svému AO termín, místo a požadavky na schůzku)</a:t>
            </a:r>
          </a:p>
        </p:txBody>
      </p:sp>
      <p:pic>
        <p:nvPicPr>
          <p:cNvPr id="3" name="Obrázek 2"/>
          <p:cNvPicPr>
            <a:picLocks noChangeAspect="1"/>
          </p:cNvPicPr>
          <p:nvPr/>
        </p:nvPicPr>
        <p:blipFill>
          <a:blip r:embed="rId2"/>
          <a:stretch>
            <a:fillRect/>
          </a:stretch>
        </p:blipFill>
        <p:spPr>
          <a:xfrm>
            <a:off x="2909887" y="241644"/>
            <a:ext cx="5762625" cy="1285875"/>
          </a:xfrm>
          <a:prstGeom prst="rect">
            <a:avLst/>
          </a:prstGeom>
        </p:spPr>
      </p:pic>
      <p:pic>
        <p:nvPicPr>
          <p:cNvPr id="4" name="Obrázek 3"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304642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stretch>
            <a:fillRect/>
          </a:stretch>
        </p:blipFill>
        <p:spPr>
          <a:xfrm>
            <a:off x="2909887" y="241644"/>
            <a:ext cx="5762625" cy="1285875"/>
          </a:xfrm>
          <a:prstGeom prst="rect">
            <a:avLst/>
          </a:prstGeom>
        </p:spPr>
      </p:pic>
      <p:sp>
        <p:nvSpPr>
          <p:cNvPr id="6" name="TextovéPole 5"/>
          <p:cNvSpPr txBox="1"/>
          <p:nvPr/>
        </p:nvSpPr>
        <p:spPr>
          <a:xfrm>
            <a:off x="2811204" y="2221482"/>
            <a:ext cx="4649863" cy="3416320"/>
          </a:xfrm>
          <a:prstGeom prst="rect">
            <a:avLst/>
          </a:prstGeom>
          <a:noFill/>
        </p:spPr>
        <p:txBody>
          <a:bodyPr wrap="none" rtlCol="0">
            <a:spAutoFit/>
          </a:bodyPr>
          <a:lstStyle/>
          <a:p>
            <a:r>
              <a:rPr lang="cs-CZ" sz="2400" b="1" dirty="0"/>
              <a:t>Program:</a:t>
            </a:r>
          </a:p>
          <a:p>
            <a:r>
              <a:rPr lang="cs-CZ" sz="2400" b="1" dirty="0"/>
              <a:t>Význam MAP pro ORP Chrudim</a:t>
            </a:r>
            <a:endParaRPr lang="cs-CZ" sz="2400" dirty="0"/>
          </a:p>
          <a:p>
            <a:r>
              <a:rPr lang="cs-CZ" sz="2400" b="1" dirty="0"/>
              <a:t>Představení členů ŘV a PS</a:t>
            </a:r>
            <a:r>
              <a:rPr lang="cs-CZ" sz="2400" dirty="0"/>
              <a:t> </a:t>
            </a:r>
          </a:p>
          <a:p>
            <a:r>
              <a:rPr lang="cs-CZ" sz="2400" b="1" dirty="0"/>
              <a:t>Přehled komunikace v OT MAP</a:t>
            </a:r>
            <a:r>
              <a:rPr lang="cs-CZ" sz="2400" dirty="0"/>
              <a:t> </a:t>
            </a:r>
          </a:p>
          <a:p>
            <a:r>
              <a:rPr lang="cs-CZ" sz="2400" b="1" dirty="0"/>
              <a:t>Harmonogram</a:t>
            </a:r>
            <a:endParaRPr lang="cs-CZ" sz="2400" dirty="0"/>
          </a:p>
          <a:p>
            <a:r>
              <a:rPr lang="cs-CZ" sz="2400" b="1" dirty="0"/>
              <a:t>Statut ŘV, Jednací řád ŘV</a:t>
            </a:r>
          </a:p>
          <a:p>
            <a:r>
              <a:rPr lang="cs-CZ" sz="2400" b="1" dirty="0"/>
              <a:t>Volba předsedy ŘV</a:t>
            </a:r>
            <a:r>
              <a:rPr lang="cs-CZ" sz="2400" dirty="0"/>
              <a:t> </a:t>
            </a:r>
          </a:p>
          <a:p>
            <a:r>
              <a:rPr lang="cs-CZ" sz="2400" b="1" dirty="0"/>
              <a:t>Pracovní skupiny </a:t>
            </a:r>
          </a:p>
          <a:p>
            <a:r>
              <a:rPr lang="cs-CZ" sz="2400" b="1" dirty="0"/>
              <a:t>Seznámení s webem MAP </a:t>
            </a:r>
            <a:endParaRPr lang="cs-CZ" sz="2400" dirty="0"/>
          </a:p>
        </p:txBody>
      </p:sp>
      <p:pic>
        <p:nvPicPr>
          <p:cNvPr id="7" name="Obrázek 6"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1272798340"/>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17451" y="1960874"/>
            <a:ext cx="9728112" cy="3477875"/>
          </a:xfrm>
          <a:prstGeom prst="rect">
            <a:avLst/>
          </a:prstGeom>
          <a:noFill/>
        </p:spPr>
        <p:txBody>
          <a:bodyPr wrap="none" rtlCol="0">
            <a:spAutoFit/>
          </a:bodyPr>
          <a:lstStyle/>
          <a:p>
            <a:r>
              <a:rPr lang="cs-CZ" sz="2800" b="1" dirty="0"/>
              <a:t>Shrnutí:</a:t>
            </a:r>
          </a:p>
          <a:p>
            <a:r>
              <a:rPr lang="cs-CZ" sz="2800" dirty="0"/>
              <a:t>Úkoly: přihlášení na web + schůzka k webu 7.4. 2016 Chrudim</a:t>
            </a:r>
          </a:p>
          <a:p>
            <a:r>
              <a:rPr lang="cs-CZ" sz="2800" dirty="0"/>
              <a:t>	 četnost schůzek - návrh 1x za2 měsíce 			</a:t>
            </a:r>
          </a:p>
          <a:p>
            <a:r>
              <a:rPr lang="cs-CZ" sz="2800" dirty="0"/>
              <a:t>	 PS	 analýza – postup + návrhy dokumentů, </a:t>
            </a:r>
          </a:p>
          <a:p>
            <a:r>
              <a:rPr lang="cs-CZ" sz="2800" dirty="0"/>
              <a:t>např. soulad </a:t>
            </a:r>
            <a:r>
              <a:rPr lang="cs-CZ" sz="2400" dirty="0"/>
              <a:t>kapitol ze ŠVP o žácích se speciálními vzdělávacími potřebami </a:t>
            </a:r>
          </a:p>
          <a:p>
            <a:r>
              <a:rPr lang="cs-CZ" sz="2400" dirty="0"/>
              <a:t>			s revidovaným RVP do 1.9.2016</a:t>
            </a:r>
          </a:p>
          <a:p>
            <a:r>
              <a:rPr lang="cs-CZ" sz="2800" dirty="0"/>
              <a:t>				</a:t>
            </a:r>
          </a:p>
          <a:p>
            <a:r>
              <a:rPr lang="cs-CZ" sz="2800" dirty="0"/>
              <a:t>	(tj. V PS sdělí AO termín, místo a požadavky)</a:t>
            </a:r>
          </a:p>
        </p:txBody>
      </p:sp>
      <p:pic>
        <p:nvPicPr>
          <p:cNvPr id="3" name="Obrázek 2"/>
          <p:cNvPicPr>
            <a:picLocks noChangeAspect="1"/>
          </p:cNvPicPr>
          <p:nvPr/>
        </p:nvPicPr>
        <p:blipFill>
          <a:blip r:embed="rId2"/>
          <a:stretch>
            <a:fillRect/>
          </a:stretch>
        </p:blipFill>
        <p:spPr>
          <a:xfrm>
            <a:off x="2909887" y="241644"/>
            <a:ext cx="5762625" cy="1285875"/>
          </a:xfrm>
          <a:prstGeom prst="rect">
            <a:avLst/>
          </a:prstGeom>
        </p:spPr>
      </p:pic>
      <p:pic>
        <p:nvPicPr>
          <p:cNvPr id="4" name="Obrázek 3"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3583116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2909887" y="241644"/>
            <a:ext cx="5762625" cy="1285875"/>
          </a:xfrm>
          <a:prstGeom prst="rect">
            <a:avLst/>
          </a:prstGeom>
        </p:spPr>
      </p:pic>
      <p:pic>
        <p:nvPicPr>
          <p:cNvPr id="3" name="Obrázek 2"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
        <p:nvSpPr>
          <p:cNvPr id="4" name="Obdélník 3"/>
          <p:cNvSpPr/>
          <p:nvPr/>
        </p:nvSpPr>
        <p:spPr>
          <a:xfrm>
            <a:off x="1294228" y="1749002"/>
            <a:ext cx="10086536" cy="3662541"/>
          </a:xfrm>
          <a:prstGeom prst="rect">
            <a:avLst/>
          </a:prstGeom>
        </p:spPr>
        <p:txBody>
          <a:bodyPr wrap="square">
            <a:spAutoFit/>
          </a:bodyPr>
          <a:lstStyle/>
          <a:p>
            <a:r>
              <a:rPr lang="cs-CZ" b="1" dirty="0"/>
              <a:t>				</a:t>
            </a:r>
            <a:r>
              <a:rPr lang="cs-CZ" sz="2400" b="1" dirty="0"/>
              <a:t>Děkuji za pozornost.</a:t>
            </a:r>
          </a:p>
          <a:p>
            <a:endParaRPr lang="cs-CZ" b="1" dirty="0"/>
          </a:p>
          <a:p>
            <a:r>
              <a:rPr lang="cs-CZ" b="1" dirty="0"/>
              <a:t>Kontakty:	</a:t>
            </a:r>
            <a:r>
              <a:rPr lang="cs-CZ" sz="2800" b="1" dirty="0">
                <a:solidFill>
                  <a:srgbClr val="FF0000"/>
                </a:solidFill>
              </a:rPr>
              <a:t>mestoluze@seznam.cz</a:t>
            </a:r>
          </a:p>
          <a:p>
            <a:endParaRPr lang="cs-CZ" b="1" dirty="0"/>
          </a:p>
          <a:p>
            <a:r>
              <a:rPr lang="cs-CZ" b="1" dirty="0"/>
              <a:t>Luže, MAS SKCH: Mgr. Eva </a:t>
            </a:r>
            <a:r>
              <a:rPr lang="cs-CZ" b="1" dirty="0" err="1"/>
              <a:t>Feyfarová</a:t>
            </a:r>
            <a:r>
              <a:rPr lang="cs-CZ" b="1" dirty="0"/>
              <a:t>	</a:t>
            </a:r>
            <a:r>
              <a:rPr lang="cs-CZ" b="1" dirty="0">
                <a:hlinkClick r:id="rId4"/>
              </a:rPr>
              <a:t>skch.info@gmail.com</a:t>
            </a:r>
            <a:endParaRPr lang="cs-CZ" b="1" dirty="0"/>
          </a:p>
          <a:p>
            <a:r>
              <a:rPr lang="cs-CZ" b="1" dirty="0"/>
              <a:t>												604575206</a:t>
            </a:r>
          </a:p>
          <a:p>
            <a:r>
              <a:rPr lang="cs-CZ" b="1" dirty="0"/>
              <a:t>MAS Chrudimsko: Ing. Jana Košťálová, Ph.D.</a:t>
            </a:r>
            <a:r>
              <a:rPr lang="cs-CZ" b="1" dirty="0">
                <a:hlinkClick r:id="rId5"/>
              </a:rPr>
              <a:t>jana.kostalova@maschrudimsko.cz</a:t>
            </a:r>
            <a:endParaRPr lang="cs-CZ" b="1" dirty="0"/>
          </a:p>
          <a:p>
            <a:r>
              <a:rPr lang="cs-CZ" b="1" dirty="0"/>
              <a:t>												607610185</a:t>
            </a:r>
          </a:p>
          <a:p>
            <a:r>
              <a:rPr lang="cs-CZ" b="1" dirty="0"/>
              <a:t>MAS Železnohorský region: Martin Písař </a:t>
            </a:r>
            <a:r>
              <a:rPr lang="cs-CZ" b="1" dirty="0">
                <a:hlinkClick r:id="rId6"/>
              </a:rPr>
              <a:t>pisar@seznam.cz</a:t>
            </a:r>
            <a:endParaRPr lang="cs-CZ" b="1" dirty="0"/>
          </a:p>
          <a:p>
            <a:r>
              <a:rPr lang="cs-CZ" b="1" dirty="0"/>
              <a:t>												725156016</a:t>
            </a:r>
          </a:p>
          <a:p>
            <a:r>
              <a:rPr lang="cs-CZ" b="1" dirty="0"/>
              <a:t>ORP Chrudim: Ing. Veronika Straková </a:t>
            </a:r>
            <a:r>
              <a:rPr lang="cs-CZ" b="1" dirty="0">
                <a:hlinkClick r:id="rId7"/>
              </a:rPr>
              <a:t>veronika.strakova@chrudim-city.cz</a:t>
            </a:r>
            <a:endParaRPr lang="cs-CZ" b="1" dirty="0"/>
          </a:p>
          <a:p>
            <a:r>
              <a:rPr lang="cs-CZ" b="1" dirty="0"/>
              <a:t>												469 657 690</a:t>
            </a:r>
            <a:endParaRPr lang="cs-CZ" dirty="0"/>
          </a:p>
        </p:txBody>
      </p:sp>
    </p:spTree>
    <p:extLst>
      <p:ext uri="{BB962C8B-B14F-4D97-AF65-F5344CB8AC3E}">
        <p14:creationId xmlns:p14="http://schemas.microsoft.com/office/powerpoint/2010/main" val="3689122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2909887" y="241644"/>
            <a:ext cx="5762625" cy="1285875"/>
          </a:xfrm>
          <a:prstGeom prst="rect">
            <a:avLst/>
          </a:prstGeom>
        </p:spPr>
      </p:pic>
      <p:sp>
        <p:nvSpPr>
          <p:cNvPr id="5" name="TextovéPole 4"/>
          <p:cNvSpPr txBox="1"/>
          <p:nvPr/>
        </p:nvSpPr>
        <p:spPr>
          <a:xfrm>
            <a:off x="1007344" y="1899318"/>
            <a:ext cx="8067581" cy="3662541"/>
          </a:xfrm>
          <a:prstGeom prst="rect">
            <a:avLst/>
          </a:prstGeom>
          <a:noFill/>
        </p:spPr>
        <p:txBody>
          <a:bodyPr wrap="square" rtlCol="0">
            <a:spAutoFit/>
          </a:bodyPr>
          <a:lstStyle/>
          <a:p>
            <a:r>
              <a:rPr lang="cs-CZ" sz="2400" b="1" dirty="0">
                <a:solidFill>
                  <a:srgbClr val="0070C0"/>
                </a:solidFill>
              </a:rPr>
              <a:t>		 Proč MAP?</a:t>
            </a:r>
          </a:p>
          <a:p>
            <a:r>
              <a:rPr lang="cs-CZ" sz="2000" b="1" dirty="0"/>
              <a:t>Skutečné potřeby území v kontextu - ČR (soulad-NIDV), kraje,</a:t>
            </a:r>
          </a:p>
          <a:p>
            <a:r>
              <a:rPr lang="cs-CZ" sz="2000" b="1" dirty="0"/>
              <a:t>měst a obcí, vzdělávacích zařízení, veřejnosti apod.		</a:t>
            </a:r>
            <a:endParaRPr lang="cs-CZ" sz="2400" b="1" dirty="0">
              <a:solidFill>
                <a:srgbClr val="0070C0"/>
              </a:solidFill>
            </a:endParaRPr>
          </a:p>
          <a:p>
            <a:r>
              <a:rPr lang="cs-CZ" sz="2400" b="1" dirty="0">
                <a:solidFill>
                  <a:srgbClr val="0070C0"/>
                </a:solidFill>
              </a:rPr>
              <a:t>	 	Diskuse v území</a:t>
            </a:r>
            <a:r>
              <a:rPr lang="cs-CZ" sz="2400" b="1" dirty="0"/>
              <a:t> </a:t>
            </a:r>
            <a:r>
              <a:rPr lang="cs-CZ" sz="2000" dirty="0"/>
              <a:t>	</a:t>
            </a:r>
          </a:p>
          <a:p>
            <a:r>
              <a:rPr lang="cs-CZ" sz="2000" b="1" dirty="0"/>
              <a:t>AT   	PS, web MAP 		ŘV = stanovení priorit, </a:t>
            </a:r>
          </a:p>
          <a:p>
            <a:r>
              <a:rPr lang="cs-CZ" sz="2000" b="1" dirty="0"/>
              <a:t>tedy Strategický rámec MAP do r. 2023</a:t>
            </a:r>
          </a:p>
          <a:p>
            <a:r>
              <a:rPr lang="cs-CZ" sz="2000" b="1" dirty="0">
                <a:solidFill>
                  <a:srgbClr val="FFC000"/>
                </a:solidFill>
              </a:rPr>
              <a:t>		 </a:t>
            </a:r>
            <a:r>
              <a:rPr lang="cs-CZ" sz="2400" b="1" dirty="0">
                <a:solidFill>
                  <a:srgbClr val="0070C0"/>
                </a:solidFill>
              </a:rPr>
              <a:t>Jaká opatření ? </a:t>
            </a:r>
            <a:r>
              <a:rPr lang="cs-CZ" sz="2000" b="1" dirty="0">
                <a:solidFill>
                  <a:srgbClr val="FFC000"/>
                </a:solidFill>
              </a:rPr>
              <a:t>	</a:t>
            </a:r>
          </a:p>
          <a:p>
            <a:r>
              <a:rPr lang="cs-CZ" sz="2000" b="1" dirty="0"/>
              <a:t>. aktivity škol</a:t>
            </a:r>
          </a:p>
          <a:p>
            <a:r>
              <a:rPr lang="cs-CZ" sz="2000" b="1" dirty="0"/>
              <a:t>. aktivity spolupráce</a:t>
            </a:r>
          </a:p>
          <a:p>
            <a:r>
              <a:rPr lang="cs-CZ" sz="2000" b="1" dirty="0"/>
              <a:t>. sociální služby, neformální vzdělávání,</a:t>
            </a:r>
          </a:p>
          <a:p>
            <a:r>
              <a:rPr lang="cs-CZ" sz="2000" b="1" dirty="0"/>
              <a:t>. preventivně výchovné aktivity</a:t>
            </a:r>
          </a:p>
        </p:txBody>
      </p:sp>
      <p:sp>
        <p:nvSpPr>
          <p:cNvPr id="6" name="TextovéPole 5"/>
          <p:cNvSpPr txBox="1"/>
          <p:nvPr/>
        </p:nvSpPr>
        <p:spPr>
          <a:xfrm>
            <a:off x="8672512" y="1937417"/>
            <a:ext cx="3286477" cy="461665"/>
          </a:xfrm>
          <a:prstGeom prst="rect">
            <a:avLst/>
          </a:prstGeom>
          <a:noFill/>
        </p:spPr>
        <p:txBody>
          <a:bodyPr wrap="none" rtlCol="0">
            <a:spAutoFit/>
          </a:bodyPr>
          <a:lstStyle/>
          <a:p>
            <a:r>
              <a:rPr lang="cs-CZ" sz="2400" b="1" dirty="0">
                <a:solidFill>
                  <a:srgbClr val="0070C0"/>
                </a:solidFill>
              </a:rPr>
              <a:t>ANALYTICKÁ ČÁST</a:t>
            </a:r>
          </a:p>
        </p:txBody>
      </p:sp>
      <p:sp>
        <p:nvSpPr>
          <p:cNvPr id="7" name="TextovéPole 6"/>
          <p:cNvSpPr txBox="1"/>
          <p:nvPr/>
        </p:nvSpPr>
        <p:spPr>
          <a:xfrm>
            <a:off x="8672512" y="2901997"/>
            <a:ext cx="3441840" cy="707886"/>
          </a:xfrm>
          <a:prstGeom prst="rect">
            <a:avLst/>
          </a:prstGeom>
          <a:noFill/>
        </p:spPr>
        <p:txBody>
          <a:bodyPr wrap="none" rtlCol="0">
            <a:spAutoFit/>
          </a:bodyPr>
          <a:lstStyle/>
          <a:p>
            <a:r>
              <a:rPr lang="cs-CZ" sz="2400" b="1" dirty="0">
                <a:solidFill>
                  <a:srgbClr val="0070C0"/>
                </a:solidFill>
              </a:rPr>
              <a:t>STRATEGICKÁ ČÁST</a:t>
            </a:r>
          </a:p>
          <a:p>
            <a:r>
              <a:rPr lang="cs-CZ" sz="1600" dirty="0"/>
              <a:t>srpen 2016</a:t>
            </a:r>
          </a:p>
        </p:txBody>
      </p:sp>
      <p:sp>
        <p:nvSpPr>
          <p:cNvPr id="9" name="TextovéPole 8"/>
          <p:cNvSpPr txBox="1"/>
          <p:nvPr/>
        </p:nvSpPr>
        <p:spPr>
          <a:xfrm>
            <a:off x="8713201" y="4112799"/>
            <a:ext cx="2222083" cy="461665"/>
          </a:xfrm>
          <a:prstGeom prst="rect">
            <a:avLst/>
          </a:prstGeom>
          <a:noFill/>
        </p:spPr>
        <p:txBody>
          <a:bodyPr wrap="none" rtlCol="0">
            <a:spAutoFit/>
          </a:bodyPr>
          <a:lstStyle/>
          <a:p>
            <a:r>
              <a:rPr lang="cs-CZ" sz="2400" b="1" dirty="0">
                <a:solidFill>
                  <a:srgbClr val="0070C0"/>
                </a:solidFill>
              </a:rPr>
              <a:t>AKČNÍ PLÁN</a:t>
            </a:r>
          </a:p>
        </p:txBody>
      </p:sp>
      <p:pic>
        <p:nvPicPr>
          <p:cNvPr id="10" name="Obrázek 9"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
        <p:nvSpPr>
          <p:cNvPr id="11" name="Šipka doprava 10"/>
          <p:cNvSpPr/>
          <p:nvPr/>
        </p:nvSpPr>
        <p:spPr>
          <a:xfrm>
            <a:off x="1470098" y="3285944"/>
            <a:ext cx="383458" cy="2929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Šipka doprava 11"/>
          <p:cNvSpPr/>
          <p:nvPr/>
        </p:nvSpPr>
        <p:spPr>
          <a:xfrm>
            <a:off x="3701537" y="3285944"/>
            <a:ext cx="383458" cy="2929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445131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2909887" y="241644"/>
            <a:ext cx="5762625" cy="1285875"/>
          </a:xfrm>
          <a:prstGeom prst="rect">
            <a:avLst/>
          </a:prstGeom>
        </p:spPr>
      </p:pic>
      <p:sp>
        <p:nvSpPr>
          <p:cNvPr id="3" name="TextovéPole 2"/>
          <p:cNvSpPr txBox="1"/>
          <p:nvPr/>
        </p:nvSpPr>
        <p:spPr>
          <a:xfrm>
            <a:off x="1340103" y="2253261"/>
            <a:ext cx="9323208" cy="2523768"/>
          </a:xfrm>
          <a:prstGeom prst="rect">
            <a:avLst/>
          </a:prstGeom>
          <a:noFill/>
        </p:spPr>
        <p:txBody>
          <a:bodyPr wrap="square" rtlCol="0">
            <a:spAutoFit/>
          </a:bodyPr>
          <a:lstStyle/>
          <a:p>
            <a:pPr algn="ctr"/>
            <a:r>
              <a:rPr lang="cs-CZ" sz="2800" b="1" dirty="0"/>
              <a:t>Cíl : 	podklad pro územně zaměřené výzvy OPVVV, </a:t>
            </a:r>
          </a:p>
          <a:p>
            <a:pPr algn="ctr"/>
            <a:r>
              <a:rPr lang="cs-CZ" sz="2800" b="1" dirty="0"/>
              <a:t>výzvy SC 2.4 IROP (i MŠ)</a:t>
            </a:r>
          </a:p>
          <a:p>
            <a:pPr algn="ctr"/>
            <a:r>
              <a:rPr lang="cs-CZ" sz="2800" b="1" dirty="0"/>
              <a:t>soulad s KAP (</a:t>
            </a:r>
            <a:r>
              <a:rPr lang="cs-CZ" sz="2800" b="1" dirty="0" err="1"/>
              <a:t>exelentní</a:t>
            </a:r>
            <a:r>
              <a:rPr lang="cs-CZ" sz="2800" b="1" dirty="0"/>
              <a:t> </a:t>
            </a:r>
            <a:r>
              <a:rPr lang="cs-CZ" sz="2800" b="1"/>
              <a:t>a nadstandardní </a:t>
            </a:r>
            <a:r>
              <a:rPr lang="cs-CZ" sz="2800" b="1" dirty="0"/>
              <a:t>prostory)</a:t>
            </a:r>
          </a:p>
          <a:p>
            <a:pPr algn="ctr"/>
            <a:r>
              <a:rPr lang="cs-CZ" sz="2800" b="1" dirty="0"/>
              <a:t>podklad pro šablony</a:t>
            </a:r>
          </a:p>
          <a:p>
            <a:pPr algn="ctr"/>
            <a:r>
              <a:rPr lang="cs-CZ" sz="2800" b="1" dirty="0"/>
              <a:t>koordinace aktivit v území pro řešení místních potřeb</a:t>
            </a:r>
          </a:p>
          <a:p>
            <a:endParaRPr lang="cs-CZ" dirty="0"/>
          </a:p>
        </p:txBody>
      </p:sp>
      <p:pic>
        <p:nvPicPr>
          <p:cNvPr id="4" name="Obrázek 3"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198134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2909887" y="241644"/>
            <a:ext cx="5762625" cy="1285875"/>
          </a:xfrm>
          <a:prstGeom prst="rect">
            <a:avLst/>
          </a:prstGeom>
        </p:spPr>
      </p:pic>
      <p:sp>
        <p:nvSpPr>
          <p:cNvPr id="3" name="TextovéPole 2"/>
          <p:cNvSpPr txBox="1"/>
          <p:nvPr/>
        </p:nvSpPr>
        <p:spPr>
          <a:xfrm>
            <a:off x="320466" y="2160103"/>
            <a:ext cx="11632995" cy="3693319"/>
          </a:xfrm>
          <a:prstGeom prst="rect">
            <a:avLst/>
          </a:prstGeom>
          <a:noFill/>
        </p:spPr>
        <p:txBody>
          <a:bodyPr wrap="square" rtlCol="0">
            <a:spAutoFit/>
          </a:bodyPr>
          <a:lstStyle/>
          <a:p>
            <a:r>
              <a:rPr lang="cs-CZ" sz="2400" b="1" dirty="0"/>
              <a:t>Přínos:	</a:t>
            </a:r>
          </a:p>
          <a:p>
            <a:r>
              <a:rPr lang="cs-CZ" sz="2400" b="1" dirty="0"/>
              <a:t>	vzdělávání partnerů i cílových skupin (strategické plánování…)</a:t>
            </a:r>
          </a:p>
          <a:p>
            <a:r>
              <a:rPr lang="cs-CZ" sz="2400" b="1" dirty="0"/>
              <a:t>	zmapování odborníků v území - výchova nových</a:t>
            </a:r>
          </a:p>
          <a:p>
            <a:r>
              <a:rPr lang="cs-CZ" sz="2400" b="1" dirty="0"/>
              <a:t>								     - plánování spolupráce</a:t>
            </a:r>
          </a:p>
          <a:p>
            <a:r>
              <a:rPr lang="cs-CZ" sz="2400" b="1" dirty="0"/>
              <a:t>								     - osnovy (struktura) nových povinných dokumentů</a:t>
            </a:r>
          </a:p>
          <a:p>
            <a:r>
              <a:rPr lang="cs-CZ" sz="2400" b="1" dirty="0"/>
              <a:t>	zmapování zájmového vzdělávání</a:t>
            </a:r>
          </a:p>
          <a:p>
            <a:r>
              <a:rPr lang="cs-CZ" sz="2400" b="1" dirty="0"/>
              <a:t>	přenos dobré praxe – lektoři, návštěvy</a:t>
            </a:r>
          </a:p>
          <a:p>
            <a:r>
              <a:rPr lang="cs-CZ" sz="2400" b="1" dirty="0"/>
              <a:t>	orientace v povinných i volitelných, průřezových a doporučených tématech</a:t>
            </a:r>
          </a:p>
          <a:p>
            <a:r>
              <a:rPr lang="cs-CZ" sz="2400" b="1" dirty="0"/>
              <a:t>	celoživotní vzdělávání</a:t>
            </a:r>
          </a:p>
          <a:p>
            <a:endParaRPr lang="cs-CZ" dirty="0"/>
          </a:p>
        </p:txBody>
      </p:sp>
      <p:pic>
        <p:nvPicPr>
          <p:cNvPr id="4" name="Obrázek 3"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1709644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stretch>
            <a:fillRect/>
          </a:stretch>
        </p:blipFill>
        <p:spPr>
          <a:xfrm>
            <a:off x="3013126" y="154156"/>
            <a:ext cx="5762625" cy="1285875"/>
          </a:xfrm>
          <a:prstGeom prst="rect">
            <a:avLst/>
          </a:prstGeom>
        </p:spPr>
      </p:pic>
      <p:sp>
        <p:nvSpPr>
          <p:cNvPr id="4" name="Obdélník 3"/>
          <p:cNvSpPr/>
          <p:nvPr/>
        </p:nvSpPr>
        <p:spPr>
          <a:xfrm>
            <a:off x="294129" y="1203858"/>
            <a:ext cx="6771861" cy="5355312"/>
          </a:xfrm>
          <a:prstGeom prst="rect">
            <a:avLst/>
          </a:prstGeom>
        </p:spPr>
        <p:txBody>
          <a:bodyPr wrap="square">
            <a:spAutoFit/>
          </a:bodyPr>
          <a:lstStyle/>
          <a:p>
            <a:r>
              <a:rPr lang="cs-CZ" b="1" dirty="0">
                <a:solidFill>
                  <a:schemeClr val="bg1"/>
                </a:solidFill>
              </a:rPr>
              <a:t> Řídící výbor</a:t>
            </a:r>
          </a:p>
          <a:p>
            <a:r>
              <a:rPr lang="cs-CZ" b="1" dirty="0"/>
              <a:t>Pavel Bezděk</a:t>
            </a:r>
            <a:r>
              <a:rPr lang="cs-CZ" dirty="0"/>
              <a:t>		</a:t>
            </a:r>
            <a:r>
              <a:rPr lang="cs-CZ" sz="1600" dirty="0"/>
              <a:t>zástupce realizátora projektu (SKCH)</a:t>
            </a:r>
          </a:p>
          <a:p>
            <a:r>
              <a:rPr lang="cs-CZ" b="1" dirty="0"/>
              <a:t>Šárka Trunečková</a:t>
            </a:r>
            <a:r>
              <a:rPr lang="cs-CZ" dirty="0"/>
              <a:t>	</a:t>
            </a:r>
            <a:r>
              <a:rPr lang="cs-CZ" sz="1600" dirty="0"/>
              <a:t>zástupce realizátora projektu (CH)</a:t>
            </a:r>
          </a:p>
          <a:p>
            <a:r>
              <a:rPr lang="cs-CZ" b="1" dirty="0"/>
              <a:t>Josef Blažek</a:t>
            </a:r>
            <a:r>
              <a:rPr lang="cs-CZ" dirty="0"/>
              <a:t>			</a:t>
            </a:r>
            <a:r>
              <a:rPr lang="cs-CZ" sz="1600" dirty="0"/>
              <a:t>zástupce realizátora projektu (ŽH)</a:t>
            </a:r>
          </a:p>
          <a:p>
            <a:r>
              <a:rPr lang="cs-CZ" b="1" dirty="0"/>
              <a:t>Petr Řezníček</a:t>
            </a:r>
            <a:r>
              <a:rPr lang="cs-CZ" dirty="0"/>
              <a:t>		</a:t>
            </a:r>
            <a:r>
              <a:rPr lang="cs-CZ" sz="1600" dirty="0"/>
              <a:t>zástupce realizátora projekt</a:t>
            </a:r>
            <a:r>
              <a:rPr lang="cs-CZ" dirty="0"/>
              <a:t>, </a:t>
            </a:r>
            <a:r>
              <a:rPr lang="cs-CZ" sz="1600" dirty="0"/>
              <a:t>zřizovatele</a:t>
            </a:r>
          </a:p>
          <a:p>
            <a:r>
              <a:rPr lang="cs-CZ" b="1" dirty="0"/>
              <a:t>Radek Zeman</a:t>
            </a:r>
            <a:r>
              <a:rPr lang="cs-CZ" dirty="0"/>
              <a:t>		</a:t>
            </a:r>
            <a:r>
              <a:rPr lang="cs-CZ" sz="1600" dirty="0"/>
              <a:t>zástupce realizátora projektu </a:t>
            </a:r>
          </a:p>
          <a:p>
            <a:r>
              <a:rPr lang="cs-CZ" b="1" dirty="0"/>
              <a:t>Martina Lacmanová</a:t>
            </a:r>
            <a:r>
              <a:rPr lang="cs-CZ" dirty="0"/>
              <a:t>	</a:t>
            </a:r>
            <a:r>
              <a:rPr lang="cs-CZ" sz="1600" dirty="0"/>
              <a:t>zástupce zřizovatele, mikroregionu</a:t>
            </a:r>
          </a:p>
          <a:p>
            <a:r>
              <a:rPr lang="cs-CZ" b="1" dirty="0"/>
              <a:t>Lenka Budínská</a:t>
            </a:r>
            <a:r>
              <a:rPr lang="cs-CZ" dirty="0"/>
              <a:t>		</a:t>
            </a:r>
            <a:r>
              <a:rPr lang="cs-CZ" sz="1600" dirty="0"/>
              <a:t>zástupce vedení škol</a:t>
            </a:r>
          </a:p>
          <a:p>
            <a:r>
              <a:rPr lang="cs-CZ" b="1" dirty="0"/>
              <a:t>Petr Schejbal</a:t>
            </a:r>
            <a:r>
              <a:rPr lang="cs-CZ" dirty="0"/>
              <a:t>		</a:t>
            </a:r>
            <a:r>
              <a:rPr lang="cs-CZ" sz="1600" dirty="0"/>
              <a:t>zástupce zřizovatele</a:t>
            </a:r>
          </a:p>
          <a:p>
            <a:r>
              <a:rPr lang="cs-CZ" b="1" dirty="0"/>
              <a:t>Iva Blehová	</a:t>
            </a:r>
            <a:r>
              <a:rPr lang="cs-CZ" dirty="0"/>
              <a:t>		</a:t>
            </a:r>
            <a:r>
              <a:rPr lang="cs-CZ" sz="1600" dirty="0"/>
              <a:t>zástupce zřizovatele</a:t>
            </a:r>
          </a:p>
          <a:p>
            <a:r>
              <a:rPr lang="cs-CZ" b="1" dirty="0"/>
              <a:t>Milan Chalupník</a:t>
            </a:r>
            <a:r>
              <a:rPr lang="cs-CZ" dirty="0"/>
              <a:t>		</a:t>
            </a:r>
            <a:r>
              <a:rPr lang="cs-CZ" sz="1600" dirty="0"/>
              <a:t>zástupce zřizovatele</a:t>
            </a:r>
          </a:p>
          <a:p>
            <a:r>
              <a:rPr lang="cs-CZ" b="1" dirty="0"/>
              <a:t>Eva Kaválková</a:t>
            </a:r>
            <a:r>
              <a:rPr lang="cs-CZ" dirty="0"/>
              <a:t>		</a:t>
            </a:r>
            <a:r>
              <a:rPr lang="cs-CZ" sz="1600" dirty="0"/>
              <a:t>zástupce zřizovatele</a:t>
            </a:r>
          </a:p>
          <a:p>
            <a:r>
              <a:rPr lang="cs-CZ" b="1" dirty="0"/>
              <a:t>Martin Vykydal </a:t>
            </a:r>
            <a:r>
              <a:rPr lang="cs-CZ" dirty="0"/>
              <a:t>		</a:t>
            </a:r>
            <a:r>
              <a:rPr lang="cs-CZ" sz="1600" dirty="0"/>
              <a:t>zástupce vedení škol</a:t>
            </a:r>
          </a:p>
          <a:p>
            <a:r>
              <a:rPr lang="cs-CZ" b="1" dirty="0"/>
              <a:t>Eva Rybenská</a:t>
            </a:r>
            <a:r>
              <a:rPr lang="cs-CZ" dirty="0"/>
              <a:t>		</a:t>
            </a:r>
            <a:r>
              <a:rPr lang="cs-CZ" sz="1600" dirty="0"/>
              <a:t>zástupce vedení škol</a:t>
            </a:r>
          </a:p>
          <a:p>
            <a:r>
              <a:rPr lang="cs-CZ" b="1" dirty="0"/>
              <a:t>Jaroslav Víšek </a:t>
            </a:r>
            <a:r>
              <a:rPr lang="cs-CZ" dirty="0"/>
              <a:t>		</a:t>
            </a:r>
            <a:r>
              <a:rPr lang="cs-CZ" sz="1600" dirty="0"/>
              <a:t>zástupce vedení škol</a:t>
            </a:r>
          </a:p>
          <a:p>
            <a:r>
              <a:rPr lang="cs-CZ" b="1" dirty="0"/>
              <a:t>Dagmar Krčilová</a:t>
            </a:r>
            <a:r>
              <a:rPr lang="cs-CZ" dirty="0"/>
              <a:t>		</a:t>
            </a:r>
            <a:r>
              <a:rPr lang="cs-CZ" sz="1600" dirty="0"/>
              <a:t>zástupce vedení škol</a:t>
            </a:r>
          </a:p>
          <a:p>
            <a:r>
              <a:rPr lang="cs-CZ" b="1" dirty="0"/>
              <a:t>Jindřich Vyhnánek </a:t>
            </a:r>
            <a:r>
              <a:rPr lang="cs-CZ" dirty="0"/>
              <a:t>	</a:t>
            </a:r>
            <a:r>
              <a:rPr lang="cs-CZ" sz="1600" dirty="0"/>
              <a:t>zástupce vedení škol	</a:t>
            </a:r>
          </a:p>
          <a:p>
            <a:r>
              <a:rPr lang="cs-CZ" b="1" dirty="0"/>
              <a:t>Josef Roušar</a:t>
            </a:r>
            <a:r>
              <a:rPr lang="cs-CZ" dirty="0"/>
              <a:t>			</a:t>
            </a:r>
            <a:r>
              <a:rPr lang="cs-CZ" sz="1600" dirty="0"/>
              <a:t>zástupce vedení škol</a:t>
            </a:r>
          </a:p>
          <a:p>
            <a:r>
              <a:rPr lang="cs-CZ" b="1" dirty="0"/>
              <a:t>Iva Roušarová		</a:t>
            </a:r>
            <a:r>
              <a:rPr lang="cs-CZ" sz="1600" dirty="0"/>
              <a:t>hospodářská komora</a:t>
            </a:r>
          </a:p>
        </p:txBody>
      </p:sp>
      <p:sp>
        <p:nvSpPr>
          <p:cNvPr id="5" name="TextovéPole 4"/>
          <p:cNvSpPr txBox="1"/>
          <p:nvPr/>
        </p:nvSpPr>
        <p:spPr>
          <a:xfrm>
            <a:off x="6634815" y="1480857"/>
            <a:ext cx="4828566" cy="5078313"/>
          </a:xfrm>
          <a:prstGeom prst="rect">
            <a:avLst/>
          </a:prstGeom>
          <a:noFill/>
        </p:spPr>
        <p:txBody>
          <a:bodyPr wrap="none" rtlCol="0">
            <a:spAutoFit/>
          </a:bodyPr>
          <a:lstStyle/>
          <a:p>
            <a:r>
              <a:rPr lang="cs-CZ" b="1" dirty="0"/>
              <a:t>Luděk Netolický	</a:t>
            </a:r>
            <a:r>
              <a:rPr lang="cs-CZ" dirty="0"/>
              <a:t>		</a:t>
            </a:r>
            <a:r>
              <a:rPr lang="cs-CZ" sz="1600" dirty="0"/>
              <a:t>zástupce vedení škol</a:t>
            </a:r>
          </a:p>
          <a:p>
            <a:r>
              <a:rPr lang="cs-CZ" b="1" dirty="0"/>
              <a:t>Jan </a:t>
            </a:r>
            <a:r>
              <a:rPr lang="cs-CZ" b="1" dirty="0" err="1"/>
              <a:t>Doucek</a:t>
            </a:r>
            <a:r>
              <a:rPr lang="cs-CZ" dirty="0"/>
              <a:t>				</a:t>
            </a:r>
            <a:r>
              <a:rPr lang="cs-CZ" sz="1600" dirty="0"/>
              <a:t>zájmové vzdělávání</a:t>
            </a:r>
          </a:p>
          <a:p>
            <a:r>
              <a:rPr lang="cs-CZ" b="1" dirty="0"/>
              <a:t>Jan Florián</a:t>
            </a:r>
            <a:r>
              <a:rPr lang="cs-CZ" dirty="0"/>
              <a:t>				</a:t>
            </a:r>
            <a:r>
              <a:rPr lang="cs-CZ" sz="1600" dirty="0"/>
              <a:t>alternativní vzdělávání</a:t>
            </a:r>
          </a:p>
          <a:p>
            <a:r>
              <a:rPr lang="cs-CZ" b="1" dirty="0"/>
              <a:t>Hana Žemličková</a:t>
            </a:r>
            <a:r>
              <a:rPr lang="cs-CZ" dirty="0"/>
              <a:t>		</a:t>
            </a:r>
            <a:r>
              <a:rPr lang="cs-CZ" sz="1600" dirty="0"/>
              <a:t>zástupce ZUŠ</a:t>
            </a:r>
          </a:p>
          <a:p>
            <a:r>
              <a:rPr lang="cs-CZ" b="1" dirty="0"/>
              <a:t>Hana Jindrová	</a:t>
            </a:r>
            <a:r>
              <a:rPr lang="cs-CZ" dirty="0"/>
              <a:t>		</a:t>
            </a:r>
            <a:r>
              <a:rPr lang="cs-CZ" sz="1600" dirty="0"/>
              <a:t>zástupce KAP</a:t>
            </a:r>
          </a:p>
          <a:p>
            <a:r>
              <a:rPr lang="cs-CZ" b="1" dirty="0"/>
              <a:t>Lucie Bořková		</a:t>
            </a:r>
            <a:r>
              <a:rPr lang="cs-CZ" dirty="0"/>
              <a:t>	</a:t>
            </a:r>
            <a:r>
              <a:rPr lang="cs-CZ" sz="1600" dirty="0"/>
              <a:t>zástupce KAP</a:t>
            </a:r>
          </a:p>
          <a:p>
            <a:r>
              <a:rPr lang="cs-CZ" b="1" dirty="0"/>
              <a:t>Veronika </a:t>
            </a:r>
            <a:r>
              <a:rPr lang="cs-CZ" b="1" dirty="0" err="1"/>
              <a:t>Pešinová</a:t>
            </a:r>
            <a:r>
              <a:rPr lang="cs-CZ" b="1" dirty="0"/>
              <a:t>	</a:t>
            </a:r>
            <a:r>
              <a:rPr lang="cs-CZ" dirty="0"/>
              <a:t>	</a:t>
            </a:r>
            <a:r>
              <a:rPr lang="cs-CZ" sz="1600" dirty="0"/>
              <a:t>zástupce OŠ, rodičů</a:t>
            </a:r>
          </a:p>
          <a:p>
            <a:r>
              <a:rPr lang="cs-CZ" b="1" dirty="0"/>
              <a:t>Jana Stehlíková		</a:t>
            </a:r>
            <a:r>
              <a:rPr lang="cs-CZ" dirty="0"/>
              <a:t>	</a:t>
            </a:r>
            <a:r>
              <a:rPr lang="cs-CZ" sz="1600" dirty="0"/>
              <a:t>zástupce rodičů</a:t>
            </a:r>
          </a:p>
          <a:p>
            <a:r>
              <a:rPr lang="cs-CZ" b="1" dirty="0"/>
              <a:t>Michaela Kudynová		</a:t>
            </a:r>
            <a:r>
              <a:rPr lang="cs-CZ" sz="1600" dirty="0"/>
              <a:t>zástupce ITI</a:t>
            </a:r>
          </a:p>
          <a:p>
            <a:r>
              <a:rPr lang="cs-CZ" b="1" dirty="0"/>
              <a:t>Zdenka </a:t>
            </a:r>
            <a:r>
              <a:rPr lang="cs-CZ" b="1" dirty="0" err="1"/>
              <a:t>Šándorová</a:t>
            </a:r>
            <a:r>
              <a:rPr lang="cs-CZ" b="1" dirty="0"/>
              <a:t>, </a:t>
            </a:r>
            <a:r>
              <a:rPr lang="cs-CZ" dirty="0"/>
              <a:t>		</a:t>
            </a:r>
            <a:r>
              <a:rPr lang="cs-CZ" sz="1600" dirty="0"/>
              <a:t>Univerzita Pardubice</a:t>
            </a:r>
          </a:p>
          <a:p>
            <a:r>
              <a:rPr lang="cs-CZ" b="1" dirty="0"/>
              <a:t>Iva Machková</a:t>
            </a:r>
            <a:r>
              <a:rPr lang="cs-CZ" dirty="0"/>
              <a:t>			</a:t>
            </a:r>
            <a:r>
              <a:rPr lang="cs-CZ" sz="1600" dirty="0"/>
              <a:t>psycholog</a:t>
            </a:r>
          </a:p>
          <a:p>
            <a:r>
              <a:rPr lang="cs-CZ" b="1" dirty="0"/>
              <a:t>Martin Kiss	</a:t>
            </a:r>
            <a:r>
              <a:rPr lang="cs-CZ" dirty="0"/>
              <a:t>			</a:t>
            </a:r>
            <a:r>
              <a:rPr lang="cs-CZ" sz="1600" dirty="0"/>
              <a:t>zástupce kraje</a:t>
            </a:r>
          </a:p>
          <a:p>
            <a:r>
              <a:rPr lang="cs-CZ" b="1" dirty="0"/>
              <a:t>Karolína </a:t>
            </a:r>
            <a:r>
              <a:rPr lang="cs-CZ" b="1" dirty="0" err="1"/>
              <a:t>Madajová</a:t>
            </a:r>
            <a:r>
              <a:rPr lang="cs-CZ" b="1" dirty="0"/>
              <a:t>	</a:t>
            </a:r>
            <a:r>
              <a:rPr lang="cs-CZ" dirty="0"/>
              <a:t>	</a:t>
            </a:r>
            <a:r>
              <a:rPr lang="cs-CZ" sz="1600" dirty="0"/>
              <a:t>kurátor</a:t>
            </a:r>
          </a:p>
          <a:p>
            <a:r>
              <a:rPr lang="cs-CZ" b="1" dirty="0"/>
              <a:t>Eva Pokorná	</a:t>
            </a:r>
            <a:r>
              <a:rPr lang="cs-CZ" dirty="0"/>
              <a:t>			</a:t>
            </a:r>
            <a:r>
              <a:rPr lang="cs-CZ" sz="1600" dirty="0"/>
              <a:t>kurátor</a:t>
            </a:r>
          </a:p>
          <a:p>
            <a:r>
              <a:rPr lang="cs-CZ" b="1" dirty="0"/>
              <a:t>Veronika Bartáková</a:t>
            </a:r>
            <a:r>
              <a:rPr lang="cs-CZ" dirty="0"/>
              <a:t>		</a:t>
            </a:r>
            <a:r>
              <a:rPr lang="cs-CZ" sz="1600" dirty="0"/>
              <a:t>alternativní vzdělávání</a:t>
            </a:r>
          </a:p>
          <a:p>
            <a:r>
              <a:rPr lang="cs-CZ" b="1" dirty="0"/>
              <a:t>Táňa Zimmermanová 	</a:t>
            </a:r>
            <a:r>
              <a:rPr lang="cs-CZ" sz="1600" dirty="0"/>
              <a:t>alternativní  vzdělávání</a:t>
            </a:r>
          </a:p>
          <a:p>
            <a:r>
              <a:rPr lang="cs-CZ" b="1" dirty="0"/>
              <a:t>Ladislava Zelenková		</a:t>
            </a:r>
            <a:r>
              <a:rPr lang="cs-CZ" sz="1600" dirty="0"/>
              <a:t>speciální pedagog</a:t>
            </a:r>
          </a:p>
          <a:p>
            <a:r>
              <a:rPr lang="cs-CZ" b="1" dirty="0"/>
              <a:t>Karel Kincl</a:t>
            </a:r>
            <a:r>
              <a:rPr lang="cs-CZ" dirty="0"/>
              <a:t>				</a:t>
            </a:r>
            <a:r>
              <a:rPr lang="cs-CZ" sz="1600" dirty="0"/>
              <a:t>zástupce ZUŠ</a:t>
            </a:r>
          </a:p>
        </p:txBody>
      </p:sp>
      <p:pic>
        <p:nvPicPr>
          <p:cNvPr id="6" name="Obrázek 5" descr="C:\Users\Eva\Desktop\znak Luže"/>
          <p:cNvPicPr/>
          <p:nvPr/>
        </p:nvPicPr>
        <p:blipFill>
          <a:blip r:embed="rId4">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2501595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2909887" y="241644"/>
            <a:ext cx="5762625" cy="1285875"/>
          </a:xfrm>
          <a:prstGeom prst="rect">
            <a:avLst/>
          </a:prstGeom>
        </p:spPr>
      </p:pic>
      <p:sp>
        <p:nvSpPr>
          <p:cNvPr id="3" name="Obdélník 2"/>
          <p:cNvSpPr/>
          <p:nvPr/>
        </p:nvSpPr>
        <p:spPr>
          <a:xfrm>
            <a:off x="6992233" y="1884781"/>
            <a:ext cx="3774337" cy="3385542"/>
          </a:xfrm>
          <a:prstGeom prst="rect">
            <a:avLst/>
          </a:prstGeom>
        </p:spPr>
        <p:txBody>
          <a:bodyPr wrap="square">
            <a:spAutoFit/>
          </a:bodyPr>
          <a:lstStyle/>
          <a:p>
            <a:pPr>
              <a:spcAft>
                <a:spcPts val="0"/>
              </a:spcAft>
            </a:pPr>
            <a:r>
              <a:rPr lang="cs-CZ"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PS  Inkluze</a:t>
            </a:r>
          </a:p>
          <a:p>
            <a:pPr>
              <a:spcAft>
                <a:spcPts val="0"/>
              </a:spcAft>
            </a:pPr>
            <a:r>
              <a:rPr lang="cs-CZ" sz="2800" b="1" dirty="0">
                <a:solidFill>
                  <a:prstClr val="white"/>
                </a:solidFill>
                <a:latin typeface="Calibri" panose="020F0502020204030204" pitchFamily="34" charset="0"/>
                <a:ea typeface="Calibri" panose="020F0502020204030204" pitchFamily="34" charset="0"/>
                <a:cs typeface="Times New Roman" panose="02020603050405020304" pitchFamily="18" charset="0"/>
              </a:rPr>
              <a:t>Budinská L.</a:t>
            </a:r>
            <a:endParaRPr lang="cs-CZ"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Melicherová R.</a:t>
            </a:r>
            <a:r>
              <a:rPr lang="cs-CZ"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Kalinová L.</a:t>
            </a:r>
            <a:r>
              <a:rPr lang="cs-CZ" dirty="0">
                <a:latin typeface="Calibri" panose="020F0502020204030204" pitchFamily="34" charset="0"/>
                <a:ea typeface="Calibri" panose="020F0502020204030204" pitchFamily="34" charset="0"/>
                <a:cs typeface="Times New Roman" panose="02020603050405020304" pitchFamily="18" charset="0"/>
              </a:rPr>
              <a:t>	</a:t>
            </a:r>
            <a:endParaRPr lang="cs-CZ"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Lacmanová M.	</a:t>
            </a:r>
            <a:endParaRPr lang="cs-C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Vykydal M.	</a:t>
            </a: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Kaválková E.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Florián J.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Žemličková H.	</a:t>
            </a:r>
            <a:endParaRPr lang="cs-CZ" sz="1400" u="sng"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Machková I.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Pokorná E.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ovéPole 3"/>
          <p:cNvSpPr txBox="1"/>
          <p:nvPr/>
        </p:nvSpPr>
        <p:spPr>
          <a:xfrm>
            <a:off x="1267295" y="2076511"/>
            <a:ext cx="5724938" cy="2585323"/>
          </a:xfrm>
          <a:prstGeom prst="rect">
            <a:avLst/>
          </a:prstGeom>
          <a:noFill/>
        </p:spPr>
        <p:txBody>
          <a:bodyPr wrap="square" rtlCol="0">
            <a:spAutoFit/>
          </a:bodyPr>
          <a:lstStyle/>
          <a:p>
            <a:r>
              <a:rPr lang="cs-CZ" b="1" u="sng" dirty="0">
                <a:solidFill>
                  <a:srgbClr val="0070C0"/>
                </a:solidFill>
              </a:rPr>
              <a:t>Složení pracovních skupin</a:t>
            </a:r>
          </a:p>
          <a:p>
            <a:endParaRPr lang="cs-CZ" b="1" u="sng" dirty="0">
              <a:solidFill>
                <a:srgbClr val="FFC000"/>
              </a:solidFill>
            </a:endParaRPr>
          </a:p>
          <a:p>
            <a:r>
              <a:rPr lang="cs-CZ" u="sng" dirty="0"/>
              <a:t> zastoupení MŠ, ZŠ, ředitel, učitel, zastupitel,</a:t>
            </a:r>
          </a:p>
          <a:p>
            <a:r>
              <a:rPr lang="cs-CZ" u="sng" dirty="0"/>
              <a:t> rodič, experti</a:t>
            </a:r>
          </a:p>
          <a:p>
            <a:r>
              <a:rPr lang="cs-CZ" u="sng" dirty="0"/>
              <a:t>zástupce oblastí-S,CH,Ž</a:t>
            </a:r>
          </a:p>
          <a:p>
            <a:endParaRPr lang="cs-CZ" u="sng" dirty="0"/>
          </a:p>
          <a:p>
            <a:r>
              <a:rPr lang="cs-CZ" u="sng" dirty="0"/>
              <a:t>Všechny skupiny spolupracují se zástupci průřezových,</a:t>
            </a:r>
          </a:p>
          <a:p>
            <a:r>
              <a:rPr lang="cs-CZ" u="sng" dirty="0"/>
              <a:t>volitelných a doporučených témat </a:t>
            </a:r>
            <a:r>
              <a:rPr lang="cs-CZ" dirty="0"/>
              <a:t>– dle analýzy, dotazníku…</a:t>
            </a:r>
          </a:p>
        </p:txBody>
      </p:sp>
      <p:pic>
        <p:nvPicPr>
          <p:cNvPr id="6" name="Obrázek 5"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3406647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2909887" y="241644"/>
            <a:ext cx="5762625" cy="1285875"/>
          </a:xfrm>
          <a:prstGeom prst="rect">
            <a:avLst/>
          </a:prstGeom>
        </p:spPr>
      </p:pic>
      <p:sp>
        <p:nvSpPr>
          <p:cNvPr id="4" name="Obdélník 3"/>
          <p:cNvSpPr/>
          <p:nvPr/>
        </p:nvSpPr>
        <p:spPr>
          <a:xfrm>
            <a:off x="2105668" y="2006231"/>
            <a:ext cx="3999856" cy="3600986"/>
          </a:xfrm>
          <a:prstGeom prst="rect">
            <a:avLst/>
          </a:prstGeom>
        </p:spPr>
        <p:txBody>
          <a:bodyPr wrap="square">
            <a:spAutoFit/>
          </a:bodyPr>
          <a:lstStyle/>
          <a:p>
            <a:pPr>
              <a:spcAft>
                <a:spcPts val="0"/>
              </a:spcAft>
            </a:pPr>
            <a:r>
              <a:rPr lang="cs-CZ"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PS proti školnímu  neúspěchu</a:t>
            </a:r>
            <a:endParaRPr lang="cs-CZ" sz="24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2400" b="1" dirty="0">
                <a:latin typeface="Calibri" panose="020F0502020204030204" pitchFamily="34" charset="0"/>
                <a:ea typeface="Calibri" panose="020F0502020204030204" pitchFamily="34" charset="0"/>
                <a:cs typeface="Times New Roman" panose="02020603050405020304" pitchFamily="18" charset="0"/>
              </a:rPr>
              <a:t>Zelenková L.	</a:t>
            </a: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Schejbal P.</a:t>
            </a: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Bartáková V.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Vyhnánek J.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Blehová I.	</a:t>
            </a:r>
            <a:endParaRPr lang="cs-CZ"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Roušar	J.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Řezníček P.	</a:t>
            </a:r>
            <a:endParaRPr lang="cs-CZ" u="sng"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Machková I.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dirty="0" err="1">
                <a:latin typeface="Calibri" panose="020F0502020204030204" pitchFamily="34" charset="0"/>
                <a:ea typeface="Calibri" panose="020F0502020204030204" pitchFamily="34" charset="0"/>
                <a:cs typeface="Times New Roman" panose="02020603050405020304" pitchFamily="18" charset="0"/>
              </a:rPr>
              <a:t>Šándorová</a:t>
            </a:r>
            <a:r>
              <a:rPr lang="cs-CZ" dirty="0">
                <a:latin typeface="Calibri" panose="020F0502020204030204" pitchFamily="34" charset="0"/>
                <a:ea typeface="Calibri" panose="020F0502020204030204" pitchFamily="34" charset="0"/>
                <a:cs typeface="Times New Roman" panose="02020603050405020304" pitchFamily="18" charset="0"/>
              </a:rPr>
              <a:t> Z.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r>
              <a:rPr lang="cs-CZ" dirty="0" err="1">
                <a:latin typeface="Calibri" panose="020F0502020204030204" pitchFamily="34" charset="0"/>
                <a:ea typeface="Calibri" panose="020F0502020204030204" pitchFamily="34" charset="0"/>
                <a:cs typeface="Times New Roman" panose="02020603050405020304" pitchFamily="18" charset="0"/>
              </a:rPr>
              <a:t>Madajová</a:t>
            </a:r>
            <a:r>
              <a:rPr lang="cs-CZ" dirty="0">
                <a:latin typeface="Calibri" panose="020F0502020204030204" pitchFamily="34" charset="0"/>
                <a:ea typeface="Calibri" panose="020F0502020204030204" pitchFamily="34" charset="0"/>
                <a:cs typeface="Times New Roman" panose="02020603050405020304" pitchFamily="18" charset="0"/>
              </a:rPr>
              <a:t> K.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5" name="Obdélník 4"/>
          <p:cNvSpPr/>
          <p:nvPr/>
        </p:nvSpPr>
        <p:spPr>
          <a:xfrm>
            <a:off x="6805105" y="2006231"/>
            <a:ext cx="2194271" cy="3323987"/>
          </a:xfrm>
          <a:prstGeom prst="rect">
            <a:avLst/>
          </a:prstGeom>
        </p:spPr>
        <p:txBody>
          <a:bodyPr wrap="square">
            <a:spAutoFit/>
          </a:bodyPr>
          <a:lstStyle/>
          <a:p>
            <a:pPr>
              <a:spcAft>
                <a:spcPts val="0"/>
              </a:spcAft>
            </a:pPr>
            <a:r>
              <a:rPr lang="cs-CZ"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PS Gramotnost</a:t>
            </a:r>
            <a:endParaRPr lang="cs-CZ" sz="24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2400" b="1" dirty="0">
                <a:latin typeface="Calibri" panose="020F0502020204030204" pitchFamily="34" charset="0"/>
                <a:ea typeface="Calibri" panose="020F0502020204030204" pitchFamily="34" charset="0"/>
                <a:cs typeface="Times New Roman" panose="02020603050405020304" pitchFamily="18" charset="0"/>
              </a:rPr>
              <a:t>Chalupník M.	</a:t>
            </a: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Stehlíková J.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Víšek J.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Krčilová D.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err="1">
                <a:latin typeface="Calibri" panose="020F0502020204030204" pitchFamily="34" charset="0"/>
                <a:ea typeface="Calibri" panose="020F0502020204030204" pitchFamily="34" charset="0"/>
                <a:cs typeface="Times New Roman" panose="02020603050405020304" pitchFamily="18" charset="0"/>
              </a:rPr>
              <a:t>Doucek</a:t>
            </a:r>
            <a:r>
              <a:rPr lang="cs-CZ" b="1" dirty="0">
                <a:latin typeface="Calibri" panose="020F0502020204030204" pitchFamily="34" charset="0"/>
                <a:ea typeface="Calibri" panose="020F0502020204030204" pitchFamily="34" charset="0"/>
                <a:cs typeface="Times New Roman" panose="02020603050405020304" pitchFamily="18" charset="0"/>
              </a:rPr>
              <a:t>	 J.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Tomášková L.</a:t>
            </a:r>
            <a:r>
              <a:rPr lang="cs-CZ" dirty="0">
                <a:latin typeface="Calibri" panose="020F0502020204030204" pitchFamily="34" charset="0"/>
                <a:ea typeface="Calibri" panose="020F0502020204030204" pitchFamily="34" charset="0"/>
                <a:cs typeface="Times New Roman" panose="02020603050405020304" pitchFamily="18" charset="0"/>
              </a:rPr>
              <a:t>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Stará P.</a:t>
            </a:r>
            <a:r>
              <a:rPr lang="cs-CZ" dirty="0">
                <a:latin typeface="Calibri" panose="020F0502020204030204" pitchFamily="34" charset="0"/>
                <a:ea typeface="Calibri" panose="020F0502020204030204" pitchFamily="34" charset="0"/>
                <a:cs typeface="Times New Roman" panose="02020603050405020304" pitchFamily="18" charset="0"/>
              </a:rPr>
              <a:t>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b="1" dirty="0">
                <a:latin typeface="Calibri" panose="020F0502020204030204" pitchFamily="34" charset="0"/>
                <a:ea typeface="Calibri" panose="020F0502020204030204" pitchFamily="34" charset="0"/>
                <a:cs typeface="Times New Roman" panose="02020603050405020304" pitchFamily="18" charset="0"/>
              </a:rPr>
              <a:t>Novotná I</a:t>
            </a:r>
            <a:r>
              <a:rPr lang="cs-CZ" dirty="0">
                <a:latin typeface="Calibri" panose="020F0502020204030204" pitchFamily="34" charset="0"/>
                <a:ea typeface="Calibri" panose="020F0502020204030204" pitchFamily="34" charset="0"/>
                <a:cs typeface="Times New Roman" panose="02020603050405020304" pitchFamily="18" charset="0"/>
              </a:rPr>
              <a:t>	</a:t>
            </a:r>
            <a:endParaRPr lang="cs-CZ" u="sng"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Machková I.	</a:t>
            </a:r>
            <a:endParaRPr lang="cs-CZ"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Kaplanová J.	</a:t>
            </a:r>
          </a:p>
        </p:txBody>
      </p:sp>
      <p:pic>
        <p:nvPicPr>
          <p:cNvPr id="6" name="Obrázek 5"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1113900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653"/>
          <p:cNvGrpSpPr/>
          <p:nvPr/>
        </p:nvGrpSpPr>
        <p:grpSpPr>
          <a:xfrm>
            <a:off x="-232229" y="87086"/>
            <a:ext cx="5355772" cy="6604001"/>
            <a:chOff x="0" y="0"/>
            <a:chExt cx="4120591" cy="4858512"/>
          </a:xfrm>
        </p:grpSpPr>
        <p:sp>
          <p:nvSpPr>
            <p:cNvPr id="4" name="Rectangle 9"/>
            <p:cNvSpPr/>
            <p:nvPr/>
          </p:nvSpPr>
          <p:spPr>
            <a:xfrm>
              <a:off x="0" y="53594"/>
              <a:ext cx="42144" cy="189937"/>
            </a:xfrm>
            <a:prstGeom prst="rect">
              <a:avLst/>
            </a:prstGeom>
            <a:ln>
              <a:noFill/>
            </a:ln>
          </p:spPr>
          <p:txBody>
            <a:bodyPr vert="horz" lIns="0" tIns="0" rIns="0" bIns="0" rtlCol="0">
              <a:noAutofit/>
            </a:bodyPr>
            <a:lstStyle/>
            <a:p>
              <a:pPr>
                <a:lnSpc>
                  <a:spcPct val="107000"/>
                </a:lnSpc>
                <a:spcAft>
                  <a:spcPts val="800"/>
                </a:spcAft>
              </a:pPr>
              <a:r>
                <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5" name="Rectangle 10"/>
            <p:cNvSpPr/>
            <p:nvPr/>
          </p:nvSpPr>
          <p:spPr>
            <a:xfrm>
              <a:off x="0" y="338582"/>
              <a:ext cx="42144" cy="189937"/>
            </a:xfrm>
            <a:prstGeom prst="rect">
              <a:avLst/>
            </a:prstGeom>
            <a:ln>
              <a:noFill/>
            </a:ln>
          </p:spPr>
          <p:txBody>
            <a:bodyPr vert="horz" lIns="0" tIns="0" rIns="0" bIns="0" rtlCol="0">
              <a:noAutofit/>
            </a:bodyPr>
            <a:lstStyle/>
            <a:p>
              <a:pPr>
                <a:lnSpc>
                  <a:spcPct val="107000"/>
                </a:lnSpc>
                <a:spcAft>
                  <a:spcPts val="800"/>
                </a:spcAft>
              </a:pPr>
              <a:r>
                <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Rectangle 11"/>
            <p:cNvSpPr/>
            <p:nvPr/>
          </p:nvSpPr>
          <p:spPr>
            <a:xfrm>
              <a:off x="0" y="625094"/>
              <a:ext cx="42144" cy="189937"/>
            </a:xfrm>
            <a:prstGeom prst="rect">
              <a:avLst/>
            </a:prstGeom>
            <a:ln>
              <a:noFill/>
            </a:ln>
          </p:spPr>
          <p:txBody>
            <a:bodyPr vert="horz" lIns="0" tIns="0" rIns="0" bIns="0" rtlCol="0">
              <a:noAutofit/>
            </a:bodyPr>
            <a:lstStyle/>
            <a:p>
              <a:pPr>
                <a:lnSpc>
                  <a:spcPct val="107000"/>
                </a:lnSpc>
                <a:spcAft>
                  <a:spcPts val="800"/>
                </a:spcAft>
              </a:pPr>
              <a:r>
                <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7" name="Shape 12"/>
            <p:cNvSpPr/>
            <p:nvPr/>
          </p:nvSpPr>
          <p:spPr>
            <a:xfrm>
              <a:off x="453847" y="1239012"/>
              <a:ext cx="914400" cy="914400"/>
            </a:xfrm>
            <a:custGeom>
              <a:avLst/>
              <a:gdLst/>
              <a:ahLst/>
              <a:cxnLst/>
              <a:rect l="0" t="0" r="0" b="0"/>
              <a:pathLst>
                <a:path w="914400" h="914400">
                  <a:moveTo>
                    <a:pt x="457200" y="0"/>
                  </a:moveTo>
                  <a:cubicBezTo>
                    <a:pt x="709676" y="0"/>
                    <a:pt x="914400" y="204724"/>
                    <a:pt x="914400" y="457200"/>
                  </a:cubicBezTo>
                  <a:cubicBezTo>
                    <a:pt x="914400" y="709676"/>
                    <a:pt x="709676" y="914400"/>
                    <a:pt x="457200" y="914400"/>
                  </a:cubicBezTo>
                  <a:cubicBezTo>
                    <a:pt x="204724" y="914400"/>
                    <a:pt x="0" y="709676"/>
                    <a:pt x="0" y="457200"/>
                  </a:cubicBezTo>
                  <a:cubicBezTo>
                    <a:pt x="0" y="204724"/>
                    <a:pt x="204724" y="0"/>
                    <a:pt x="457200" y="0"/>
                  </a:cubicBezTo>
                  <a:close/>
                </a:path>
              </a:pathLst>
            </a:custGeom>
            <a:ln w="0" cap="flat">
              <a:miter lim="127000"/>
            </a:ln>
          </p:spPr>
          <p:style>
            <a:lnRef idx="0">
              <a:srgbClr val="000000">
                <a:alpha val="0"/>
              </a:srgbClr>
            </a:lnRef>
            <a:fillRef idx="1">
              <a:srgbClr val="FFFF00"/>
            </a:fillRef>
            <a:effectRef idx="0">
              <a:scrgbClr r="0" g="0" b="0"/>
            </a:effectRef>
            <a:fontRef idx="none"/>
          </p:style>
          <p:txBody>
            <a:bodyPr/>
            <a:lstStyle/>
            <a:p>
              <a:endParaRPr lang="cs-CZ"/>
            </a:p>
          </p:txBody>
        </p:sp>
        <p:sp>
          <p:nvSpPr>
            <p:cNvPr id="8" name="Shape 13"/>
            <p:cNvSpPr/>
            <p:nvPr/>
          </p:nvSpPr>
          <p:spPr>
            <a:xfrm>
              <a:off x="453847" y="1239012"/>
              <a:ext cx="914400" cy="914400"/>
            </a:xfrm>
            <a:custGeom>
              <a:avLst/>
              <a:gdLst/>
              <a:ahLst/>
              <a:cxnLst/>
              <a:rect l="0" t="0" r="0" b="0"/>
              <a:pathLst>
                <a:path w="914400" h="914400">
                  <a:moveTo>
                    <a:pt x="0" y="457200"/>
                  </a:moveTo>
                  <a:cubicBezTo>
                    <a:pt x="0" y="204724"/>
                    <a:pt x="204724" y="0"/>
                    <a:pt x="457200" y="0"/>
                  </a:cubicBezTo>
                  <a:cubicBezTo>
                    <a:pt x="709676" y="0"/>
                    <a:pt x="914400" y="204724"/>
                    <a:pt x="914400" y="457200"/>
                  </a:cubicBezTo>
                  <a:cubicBezTo>
                    <a:pt x="914400" y="709676"/>
                    <a:pt x="709676" y="914400"/>
                    <a:pt x="457200" y="914400"/>
                  </a:cubicBezTo>
                  <a:cubicBezTo>
                    <a:pt x="204724" y="914400"/>
                    <a:pt x="0" y="709676"/>
                    <a:pt x="0" y="4572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9" name="Rectangle 14"/>
            <p:cNvSpPr/>
            <p:nvPr/>
          </p:nvSpPr>
          <p:spPr>
            <a:xfrm>
              <a:off x="821385" y="1581022"/>
              <a:ext cx="239566"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AO</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Rectangle 15"/>
            <p:cNvSpPr/>
            <p:nvPr/>
          </p:nvSpPr>
          <p:spPr>
            <a:xfrm>
              <a:off x="1001217" y="1581022"/>
              <a:ext cx="42144"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1" name="Shape 16"/>
            <p:cNvSpPr/>
            <p:nvPr/>
          </p:nvSpPr>
          <p:spPr>
            <a:xfrm>
              <a:off x="2919679" y="1292352"/>
              <a:ext cx="914400" cy="914400"/>
            </a:xfrm>
            <a:custGeom>
              <a:avLst/>
              <a:gdLst/>
              <a:ahLst/>
              <a:cxnLst/>
              <a:rect l="0" t="0" r="0" b="0"/>
              <a:pathLst>
                <a:path w="914400" h="914400">
                  <a:moveTo>
                    <a:pt x="457200" y="0"/>
                  </a:moveTo>
                  <a:cubicBezTo>
                    <a:pt x="709676" y="0"/>
                    <a:pt x="914400" y="204724"/>
                    <a:pt x="914400" y="457200"/>
                  </a:cubicBezTo>
                  <a:cubicBezTo>
                    <a:pt x="914400" y="709676"/>
                    <a:pt x="709676" y="914400"/>
                    <a:pt x="457200" y="914400"/>
                  </a:cubicBezTo>
                  <a:cubicBezTo>
                    <a:pt x="204724" y="914400"/>
                    <a:pt x="0" y="709676"/>
                    <a:pt x="0" y="457200"/>
                  </a:cubicBezTo>
                  <a:cubicBezTo>
                    <a:pt x="0" y="204724"/>
                    <a:pt x="204724" y="0"/>
                    <a:pt x="457200" y="0"/>
                  </a:cubicBezTo>
                  <a:close/>
                </a:path>
              </a:pathLst>
            </a:custGeom>
            <a:ln w="0" cap="flat">
              <a:miter lim="127000"/>
            </a:ln>
          </p:spPr>
          <p:style>
            <a:lnRef idx="0">
              <a:srgbClr val="000000">
                <a:alpha val="0"/>
              </a:srgbClr>
            </a:lnRef>
            <a:fillRef idx="1">
              <a:srgbClr val="FFFF00"/>
            </a:fillRef>
            <a:effectRef idx="0">
              <a:scrgbClr r="0" g="0" b="0"/>
            </a:effectRef>
            <a:fontRef idx="none"/>
          </p:style>
          <p:txBody>
            <a:bodyPr/>
            <a:lstStyle/>
            <a:p>
              <a:endParaRPr lang="cs-CZ"/>
            </a:p>
          </p:txBody>
        </p:sp>
        <p:sp>
          <p:nvSpPr>
            <p:cNvPr id="12" name="Shape 17"/>
            <p:cNvSpPr/>
            <p:nvPr/>
          </p:nvSpPr>
          <p:spPr>
            <a:xfrm>
              <a:off x="2919679" y="1292352"/>
              <a:ext cx="914400" cy="914400"/>
            </a:xfrm>
            <a:custGeom>
              <a:avLst/>
              <a:gdLst/>
              <a:ahLst/>
              <a:cxnLst/>
              <a:rect l="0" t="0" r="0" b="0"/>
              <a:pathLst>
                <a:path w="914400" h="914400">
                  <a:moveTo>
                    <a:pt x="0" y="457200"/>
                  </a:moveTo>
                  <a:cubicBezTo>
                    <a:pt x="0" y="204724"/>
                    <a:pt x="204724" y="0"/>
                    <a:pt x="457200" y="0"/>
                  </a:cubicBezTo>
                  <a:cubicBezTo>
                    <a:pt x="709676" y="0"/>
                    <a:pt x="914400" y="204724"/>
                    <a:pt x="914400" y="457200"/>
                  </a:cubicBezTo>
                  <a:cubicBezTo>
                    <a:pt x="914400" y="709676"/>
                    <a:pt x="709676" y="914400"/>
                    <a:pt x="457200" y="914400"/>
                  </a:cubicBezTo>
                  <a:cubicBezTo>
                    <a:pt x="204724" y="914400"/>
                    <a:pt x="0" y="709676"/>
                    <a:pt x="0" y="4572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13" name="Rectangle 18"/>
            <p:cNvSpPr/>
            <p:nvPr/>
          </p:nvSpPr>
          <p:spPr>
            <a:xfrm>
              <a:off x="3277184" y="1637410"/>
              <a:ext cx="268340"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STS</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4" name="Rectangle 19"/>
            <p:cNvSpPr/>
            <p:nvPr/>
          </p:nvSpPr>
          <p:spPr>
            <a:xfrm>
              <a:off x="3478352" y="1637410"/>
              <a:ext cx="42143"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5" name="Shape 20"/>
            <p:cNvSpPr/>
            <p:nvPr/>
          </p:nvSpPr>
          <p:spPr>
            <a:xfrm>
              <a:off x="1662379" y="1267968"/>
              <a:ext cx="914400" cy="914400"/>
            </a:xfrm>
            <a:custGeom>
              <a:avLst/>
              <a:gdLst/>
              <a:ahLst/>
              <a:cxnLst/>
              <a:rect l="0" t="0" r="0" b="0"/>
              <a:pathLst>
                <a:path w="914400" h="914400">
                  <a:moveTo>
                    <a:pt x="457200" y="0"/>
                  </a:moveTo>
                  <a:cubicBezTo>
                    <a:pt x="709676" y="0"/>
                    <a:pt x="914400" y="204724"/>
                    <a:pt x="914400" y="457200"/>
                  </a:cubicBezTo>
                  <a:cubicBezTo>
                    <a:pt x="914400" y="709676"/>
                    <a:pt x="709676" y="914400"/>
                    <a:pt x="457200" y="914400"/>
                  </a:cubicBezTo>
                  <a:cubicBezTo>
                    <a:pt x="204724" y="914400"/>
                    <a:pt x="0" y="709676"/>
                    <a:pt x="0" y="457200"/>
                  </a:cubicBezTo>
                  <a:cubicBezTo>
                    <a:pt x="0" y="204724"/>
                    <a:pt x="204724" y="0"/>
                    <a:pt x="457200" y="0"/>
                  </a:cubicBezTo>
                  <a:close/>
                </a:path>
              </a:pathLst>
            </a:custGeom>
            <a:ln w="0" cap="flat">
              <a:miter lim="127000"/>
            </a:ln>
          </p:spPr>
          <p:style>
            <a:lnRef idx="0">
              <a:srgbClr val="000000">
                <a:alpha val="0"/>
              </a:srgbClr>
            </a:lnRef>
            <a:fillRef idx="1">
              <a:srgbClr val="FFFF00"/>
            </a:fillRef>
            <a:effectRef idx="0">
              <a:scrgbClr r="0" g="0" b="0"/>
            </a:effectRef>
            <a:fontRef idx="none"/>
          </p:style>
          <p:txBody>
            <a:bodyPr/>
            <a:lstStyle/>
            <a:p>
              <a:endParaRPr lang="cs-CZ"/>
            </a:p>
          </p:txBody>
        </p:sp>
        <p:sp>
          <p:nvSpPr>
            <p:cNvPr id="16" name="Shape 21"/>
            <p:cNvSpPr/>
            <p:nvPr/>
          </p:nvSpPr>
          <p:spPr>
            <a:xfrm>
              <a:off x="1662379" y="1267968"/>
              <a:ext cx="914400" cy="914400"/>
            </a:xfrm>
            <a:custGeom>
              <a:avLst/>
              <a:gdLst/>
              <a:ahLst/>
              <a:cxnLst/>
              <a:rect l="0" t="0" r="0" b="0"/>
              <a:pathLst>
                <a:path w="914400" h="914400">
                  <a:moveTo>
                    <a:pt x="0" y="457200"/>
                  </a:moveTo>
                  <a:cubicBezTo>
                    <a:pt x="0" y="204724"/>
                    <a:pt x="204724" y="0"/>
                    <a:pt x="457200" y="0"/>
                  </a:cubicBezTo>
                  <a:cubicBezTo>
                    <a:pt x="709676" y="0"/>
                    <a:pt x="914400" y="204724"/>
                    <a:pt x="914400" y="457200"/>
                  </a:cubicBezTo>
                  <a:cubicBezTo>
                    <a:pt x="914400" y="709676"/>
                    <a:pt x="709676" y="914400"/>
                    <a:pt x="457200" y="914400"/>
                  </a:cubicBezTo>
                  <a:cubicBezTo>
                    <a:pt x="204724" y="914400"/>
                    <a:pt x="0" y="709676"/>
                    <a:pt x="0" y="4572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17" name="Rectangle 22"/>
            <p:cNvSpPr/>
            <p:nvPr/>
          </p:nvSpPr>
          <p:spPr>
            <a:xfrm>
              <a:off x="2001342" y="1609979"/>
              <a:ext cx="315696"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KKA</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8" name="Rectangle 23"/>
            <p:cNvSpPr/>
            <p:nvPr/>
          </p:nvSpPr>
          <p:spPr>
            <a:xfrm>
              <a:off x="2239086" y="1609979"/>
              <a:ext cx="42144"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9" name="Shape 24"/>
            <p:cNvSpPr/>
            <p:nvPr/>
          </p:nvSpPr>
          <p:spPr>
            <a:xfrm>
              <a:off x="1081735" y="2734056"/>
              <a:ext cx="914400" cy="914400"/>
            </a:xfrm>
            <a:custGeom>
              <a:avLst/>
              <a:gdLst/>
              <a:ahLst/>
              <a:cxnLst/>
              <a:rect l="0" t="0" r="0" b="0"/>
              <a:pathLst>
                <a:path w="914400" h="914400">
                  <a:moveTo>
                    <a:pt x="457200" y="0"/>
                  </a:moveTo>
                  <a:cubicBezTo>
                    <a:pt x="709676" y="0"/>
                    <a:pt x="914400" y="204724"/>
                    <a:pt x="914400" y="457200"/>
                  </a:cubicBezTo>
                  <a:cubicBezTo>
                    <a:pt x="914400" y="709676"/>
                    <a:pt x="709676" y="914400"/>
                    <a:pt x="457200" y="914400"/>
                  </a:cubicBezTo>
                  <a:cubicBezTo>
                    <a:pt x="204724" y="914400"/>
                    <a:pt x="0" y="709676"/>
                    <a:pt x="0" y="457200"/>
                  </a:cubicBezTo>
                  <a:cubicBezTo>
                    <a:pt x="0" y="204724"/>
                    <a:pt x="204724" y="0"/>
                    <a:pt x="457200" y="0"/>
                  </a:cubicBezTo>
                  <a:close/>
                </a:path>
              </a:pathLst>
            </a:custGeom>
            <a:ln w="0" cap="flat">
              <a:miter lim="127000"/>
            </a:ln>
          </p:spPr>
          <p:style>
            <a:lnRef idx="0">
              <a:srgbClr val="000000">
                <a:alpha val="0"/>
              </a:srgbClr>
            </a:lnRef>
            <a:fillRef idx="1">
              <a:srgbClr val="5B9BD5"/>
            </a:fillRef>
            <a:effectRef idx="0">
              <a:scrgbClr r="0" g="0" b="0"/>
            </a:effectRef>
            <a:fontRef idx="none"/>
          </p:style>
          <p:txBody>
            <a:bodyPr/>
            <a:lstStyle/>
            <a:p>
              <a:endParaRPr lang="cs-CZ"/>
            </a:p>
          </p:txBody>
        </p:sp>
        <p:sp>
          <p:nvSpPr>
            <p:cNvPr id="20" name="Shape 25"/>
            <p:cNvSpPr/>
            <p:nvPr/>
          </p:nvSpPr>
          <p:spPr>
            <a:xfrm>
              <a:off x="1081735" y="2734056"/>
              <a:ext cx="914400" cy="914400"/>
            </a:xfrm>
            <a:custGeom>
              <a:avLst/>
              <a:gdLst/>
              <a:ahLst/>
              <a:cxnLst/>
              <a:rect l="0" t="0" r="0" b="0"/>
              <a:pathLst>
                <a:path w="914400" h="914400">
                  <a:moveTo>
                    <a:pt x="0" y="457200"/>
                  </a:moveTo>
                  <a:cubicBezTo>
                    <a:pt x="0" y="204724"/>
                    <a:pt x="204724" y="0"/>
                    <a:pt x="457200" y="0"/>
                  </a:cubicBezTo>
                  <a:cubicBezTo>
                    <a:pt x="709676" y="0"/>
                    <a:pt x="914400" y="204724"/>
                    <a:pt x="914400" y="457200"/>
                  </a:cubicBezTo>
                  <a:cubicBezTo>
                    <a:pt x="914400" y="709676"/>
                    <a:pt x="709676" y="914400"/>
                    <a:pt x="457200" y="914400"/>
                  </a:cubicBezTo>
                  <a:cubicBezTo>
                    <a:pt x="204724" y="914400"/>
                    <a:pt x="0" y="709676"/>
                    <a:pt x="0" y="4572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21" name="Rectangle 26"/>
            <p:cNvSpPr/>
            <p:nvPr/>
          </p:nvSpPr>
          <p:spPr>
            <a:xfrm>
              <a:off x="1434414" y="3076067"/>
              <a:ext cx="278409"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PS I</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2" name="Rectangle 27"/>
            <p:cNvSpPr/>
            <p:nvPr/>
          </p:nvSpPr>
          <p:spPr>
            <a:xfrm>
              <a:off x="1643202" y="3076067"/>
              <a:ext cx="42144"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3" name="Shape 28"/>
            <p:cNvSpPr/>
            <p:nvPr/>
          </p:nvSpPr>
          <p:spPr>
            <a:xfrm>
              <a:off x="2169871" y="2686812"/>
              <a:ext cx="914400" cy="914400"/>
            </a:xfrm>
            <a:custGeom>
              <a:avLst/>
              <a:gdLst/>
              <a:ahLst/>
              <a:cxnLst/>
              <a:rect l="0" t="0" r="0" b="0"/>
              <a:pathLst>
                <a:path w="914400" h="914400">
                  <a:moveTo>
                    <a:pt x="457200" y="0"/>
                  </a:moveTo>
                  <a:cubicBezTo>
                    <a:pt x="709676" y="0"/>
                    <a:pt x="914400" y="204724"/>
                    <a:pt x="914400" y="457200"/>
                  </a:cubicBezTo>
                  <a:cubicBezTo>
                    <a:pt x="914400" y="709676"/>
                    <a:pt x="709676" y="914400"/>
                    <a:pt x="457200" y="914400"/>
                  </a:cubicBezTo>
                  <a:cubicBezTo>
                    <a:pt x="204724" y="914400"/>
                    <a:pt x="0" y="709676"/>
                    <a:pt x="0" y="457200"/>
                  </a:cubicBezTo>
                  <a:cubicBezTo>
                    <a:pt x="0" y="204724"/>
                    <a:pt x="204724" y="0"/>
                    <a:pt x="457200" y="0"/>
                  </a:cubicBezTo>
                  <a:close/>
                </a:path>
              </a:pathLst>
            </a:custGeom>
            <a:ln w="0" cap="flat">
              <a:miter lim="127000"/>
            </a:ln>
          </p:spPr>
          <p:style>
            <a:lnRef idx="0">
              <a:srgbClr val="000000">
                <a:alpha val="0"/>
              </a:srgbClr>
            </a:lnRef>
            <a:fillRef idx="1">
              <a:srgbClr val="5B9BD5"/>
            </a:fillRef>
            <a:effectRef idx="0">
              <a:scrgbClr r="0" g="0" b="0"/>
            </a:effectRef>
            <a:fontRef idx="none"/>
          </p:style>
          <p:txBody>
            <a:bodyPr/>
            <a:lstStyle/>
            <a:p>
              <a:endParaRPr lang="cs-CZ"/>
            </a:p>
          </p:txBody>
        </p:sp>
        <p:sp>
          <p:nvSpPr>
            <p:cNvPr id="24" name="Shape 29"/>
            <p:cNvSpPr/>
            <p:nvPr/>
          </p:nvSpPr>
          <p:spPr>
            <a:xfrm>
              <a:off x="2169871" y="2686812"/>
              <a:ext cx="914400" cy="914400"/>
            </a:xfrm>
            <a:custGeom>
              <a:avLst/>
              <a:gdLst/>
              <a:ahLst/>
              <a:cxnLst/>
              <a:rect l="0" t="0" r="0" b="0"/>
              <a:pathLst>
                <a:path w="914400" h="914400">
                  <a:moveTo>
                    <a:pt x="0" y="457200"/>
                  </a:moveTo>
                  <a:cubicBezTo>
                    <a:pt x="0" y="204724"/>
                    <a:pt x="204724" y="0"/>
                    <a:pt x="457200" y="0"/>
                  </a:cubicBezTo>
                  <a:cubicBezTo>
                    <a:pt x="709676" y="0"/>
                    <a:pt x="914400" y="204724"/>
                    <a:pt x="914400" y="457200"/>
                  </a:cubicBezTo>
                  <a:cubicBezTo>
                    <a:pt x="914400" y="709676"/>
                    <a:pt x="709676" y="914400"/>
                    <a:pt x="457200" y="914400"/>
                  </a:cubicBezTo>
                  <a:cubicBezTo>
                    <a:pt x="204724" y="914400"/>
                    <a:pt x="0" y="709676"/>
                    <a:pt x="0" y="4572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25" name="Rectangle 30"/>
            <p:cNvSpPr/>
            <p:nvPr/>
          </p:nvSpPr>
          <p:spPr>
            <a:xfrm>
              <a:off x="2495118" y="3028823"/>
              <a:ext cx="351508"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PS N</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6" name="Rectangle 31"/>
            <p:cNvSpPr/>
            <p:nvPr/>
          </p:nvSpPr>
          <p:spPr>
            <a:xfrm>
              <a:off x="2758770" y="3028823"/>
              <a:ext cx="42143"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7" name="Shape 32"/>
            <p:cNvSpPr/>
            <p:nvPr/>
          </p:nvSpPr>
          <p:spPr>
            <a:xfrm>
              <a:off x="3206191" y="2638044"/>
              <a:ext cx="914400" cy="914400"/>
            </a:xfrm>
            <a:custGeom>
              <a:avLst/>
              <a:gdLst/>
              <a:ahLst/>
              <a:cxnLst/>
              <a:rect l="0" t="0" r="0" b="0"/>
              <a:pathLst>
                <a:path w="914400" h="914400">
                  <a:moveTo>
                    <a:pt x="457200" y="0"/>
                  </a:moveTo>
                  <a:cubicBezTo>
                    <a:pt x="709676" y="0"/>
                    <a:pt x="914400" y="204724"/>
                    <a:pt x="914400" y="457200"/>
                  </a:cubicBezTo>
                  <a:cubicBezTo>
                    <a:pt x="914400" y="709676"/>
                    <a:pt x="709676" y="914400"/>
                    <a:pt x="457200" y="914400"/>
                  </a:cubicBezTo>
                  <a:cubicBezTo>
                    <a:pt x="204724" y="914400"/>
                    <a:pt x="0" y="709676"/>
                    <a:pt x="0" y="457200"/>
                  </a:cubicBezTo>
                  <a:cubicBezTo>
                    <a:pt x="0" y="204724"/>
                    <a:pt x="204724" y="0"/>
                    <a:pt x="457200" y="0"/>
                  </a:cubicBezTo>
                  <a:close/>
                </a:path>
              </a:pathLst>
            </a:custGeom>
            <a:ln w="0" cap="flat">
              <a:miter lim="127000"/>
            </a:ln>
          </p:spPr>
          <p:style>
            <a:lnRef idx="0">
              <a:srgbClr val="000000">
                <a:alpha val="0"/>
              </a:srgbClr>
            </a:lnRef>
            <a:fillRef idx="1">
              <a:srgbClr val="5B9BD5"/>
            </a:fillRef>
            <a:effectRef idx="0">
              <a:scrgbClr r="0" g="0" b="0"/>
            </a:effectRef>
            <a:fontRef idx="none"/>
          </p:style>
          <p:txBody>
            <a:bodyPr/>
            <a:lstStyle/>
            <a:p>
              <a:endParaRPr lang="cs-CZ"/>
            </a:p>
          </p:txBody>
        </p:sp>
        <p:sp>
          <p:nvSpPr>
            <p:cNvPr id="28" name="Shape 33"/>
            <p:cNvSpPr/>
            <p:nvPr/>
          </p:nvSpPr>
          <p:spPr>
            <a:xfrm>
              <a:off x="3206191" y="2638044"/>
              <a:ext cx="914400" cy="914400"/>
            </a:xfrm>
            <a:custGeom>
              <a:avLst/>
              <a:gdLst/>
              <a:ahLst/>
              <a:cxnLst/>
              <a:rect l="0" t="0" r="0" b="0"/>
              <a:pathLst>
                <a:path w="914400" h="914400">
                  <a:moveTo>
                    <a:pt x="0" y="457200"/>
                  </a:moveTo>
                  <a:cubicBezTo>
                    <a:pt x="0" y="204724"/>
                    <a:pt x="204724" y="0"/>
                    <a:pt x="457200" y="0"/>
                  </a:cubicBezTo>
                  <a:cubicBezTo>
                    <a:pt x="709676" y="0"/>
                    <a:pt x="914400" y="204724"/>
                    <a:pt x="914400" y="457200"/>
                  </a:cubicBezTo>
                  <a:cubicBezTo>
                    <a:pt x="914400" y="709676"/>
                    <a:pt x="709676" y="914400"/>
                    <a:pt x="457200" y="914400"/>
                  </a:cubicBezTo>
                  <a:cubicBezTo>
                    <a:pt x="204724" y="914400"/>
                    <a:pt x="0" y="709676"/>
                    <a:pt x="0" y="4572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29" name="Rectangle 34"/>
            <p:cNvSpPr/>
            <p:nvPr/>
          </p:nvSpPr>
          <p:spPr>
            <a:xfrm>
              <a:off x="3533216" y="2983103"/>
              <a:ext cx="347406"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PS G</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0" name="Rectangle 35"/>
            <p:cNvSpPr/>
            <p:nvPr/>
          </p:nvSpPr>
          <p:spPr>
            <a:xfrm>
              <a:off x="3793820" y="2983103"/>
              <a:ext cx="42143"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1" name="Shape 36"/>
            <p:cNvSpPr/>
            <p:nvPr/>
          </p:nvSpPr>
          <p:spPr>
            <a:xfrm>
              <a:off x="1368247" y="1658112"/>
              <a:ext cx="323088" cy="143256"/>
            </a:xfrm>
            <a:custGeom>
              <a:avLst/>
              <a:gdLst/>
              <a:ahLst/>
              <a:cxnLst/>
              <a:rect l="0" t="0" r="0" b="0"/>
              <a:pathLst>
                <a:path w="323088" h="143256">
                  <a:moveTo>
                    <a:pt x="251460" y="0"/>
                  </a:moveTo>
                  <a:lnTo>
                    <a:pt x="323088" y="71628"/>
                  </a:lnTo>
                  <a:lnTo>
                    <a:pt x="251460" y="143256"/>
                  </a:lnTo>
                  <a:lnTo>
                    <a:pt x="251460" y="107442"/>
                  </a:lnTo>
                  <a:lnTo>
                    <a:pt x="0" y="107442"/>
                  </a:lnTo>
                  <a:lnTo>
                    <a:pt x="0" y="35814"/>
                  </a:lnTo>
                  <a:lnTo>
                    <a:pt x="251460" y="35814"/>
                  </a:lnTo>
                  <a:lnTo>
                    <a:pt x="251460" y="0"/>
                  </a:lnTo>
                  <a:close/>
                </a:path>
              </a:pathLst>
            </a:custGeom>
            <a:ln w="0" cap="flat">
              <a:miter lim="127000"/>
            </a:ln>
          </p:spPr>
          <p:style>
            <a:lnRef idx="0">
              <a:srgbClr val="000000">
                <a:alpha val="0"/>
              </a:srgbClr>
            </a:lnRef>
            <a:fillRef idx="1">
              <a:srgbClr val="FFFF00"/>
            </a:fillRef>
            <a:effectRef idx="0">
              <a:scrgbClr r="0" g="0" b="0"/>
            </a:effectRef>
            <a:fontRef idx="none"/>
          </p:style>
          <p:txBody>
            <a:bodyPr/>
            <a:lstStyle/>
            <a:p>
              <a:endParaRPr lang="cs-CZ"/>
            </a:p>
          </p:txBody>
        </p:sp>
        <p:sp>
          <p:nvSpPr>
            <p:cNvPr id="32" name="Shape 37"/>
            <p:cNvSpPr/>
            <p:nvPr/>
          </p:nvSpPr>
          <p:spPr>
            <a:xfrm>
              <a:off x="1368247" y="1658112"/>
              <a:ext cx="323088" cy="143256"/>
            </a:xfrm>
            <a:custGeom>
              <a:avLst/>
              <a:gdLst/>
              <a:ahLst/>
              <a:cxnLst/>
              <a:rect l="0" t="0" r="0" b="0"/>
              <a:pathLst>
                <a:path w="323088" h="143256">
                  <a:moveTo>
                    <a:pt x="0" y="35814"/>
                  </a:moveTo>
                  <a:lnTo>
                    <a:pt x="251460" y="35814"/>
                  </a:lnTo>
                  <a:lnTo>
                    <a:pt x="251460" y="0"/>
                  </a:lnTo>
                  <a:lnTo>
                    <a:pt x="323088" y="71628"/>
                  </a:lnTo>
                  <a:lnTo>
                    <a:pt x="251460" y="143256"/>
                  </a:lnTo>
                  <a:lnTo>
                    <a:pt x="251460" y="107442"/>
                  </a:lnTo>
                  <a:lnTo>
                    <a:pt x="0" y="107442"/>
                  </a:ln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33" name="Shape 38"/>
            <p:cNvSpPr/>
            <p:nvPr/>
          </p:nvSpPr>
          <p:spPr>
            <a:xfrm>
              <a:off x="2520391" y="1658112"/>
              <a:ext cx="457200" cy="143256"/>
            </a:xfrm>
            <a:custGeom>
              <a:avLst/>
              <a:gdLst/>
              <a:ahLst/>
              <a:cxnLst/>
              <a:rect l="0" t="0" r="0" b="0"/>
              <a:pathLst>
                <a:path w="457200" h="143256">
                  <a:moveTo>
                    <a:pt x="71628" y="0"/>
                  </a:moveTo>
                  <a:lnTo>
                    <a:pt x="71628" y="35814"/>
                  </a:lnTo>
                  <a:lnTo>
                    <a:pt x="385572" y="35814"/>
                  </a:lnTo>
                  <a:lnTo>
                    <a:pt x="385572" y="0"/>
                  </a:lnTo>
                  <a:lnTo>
                    <a:pt x="457200" y="71628"/>
                  </a:lnTo>
                  <a:lnTo>
                    <a:pt x="385572" y="143256"/>
                  </a:lnTo>
                  <a:lnTo>
                    <a:pt x="385572" y="107442"/>
                  </a:lnTo>
                  <a:lnTo>
                    <a:pt x="71628" y="107442"/>
                  </a:lnTo>
                  <a:lnTo>
                    <a:pt x="71628" y="143256"/>
                  </a:lnTo>
                  <a:lnTo>
                    <a:pt x="0" y="71628"/>
                  </a:lnTo>
                  <a:lnTo>
                    <a:pt x="71628" y="0"/>
                  </a:lnTo>
                  <a:close/>
                </a:path>
              </a:pathLst>
            </a:custGeom>
            <a:ln w="0" cap="flat">
              <a:miter lim="127000"/>
            </a:ln>
          </p:spPr>
          <p:style>
            <a:lnRef idx="0">
              <a:srgbClr val="000000">
                <a:alpha val="0"/>
              </a:srgbClr>
            </a:lnRef>
            <a:fillRef idx="1">
              <a:srgbClr val="FFFF00"/>
            </a:fillRef>
            <a:effectRef idx="0">
              <a:scrgbClr r="0" g="0" b="0"/>
            </a:effectRef>
            <a:fontRef idx="none"/>
          </p:style>
          <p:txBody>
            <a:bodyPr/>
            <a:lstStyle/>
            <a:p>
              <a:endParaRPr lang="cs-CZ"/>
            </a:p>
          </p:txBody>
        </p:sp>
        <p:sp>
          <p:nvSpPr>
            <p:cNvPr id="34" name="Shape 39"/>
            <p:cNvSpPr/>
            <p:nvPr/>
          </p:nvSpPr>
          <p:spPr>
            <a:xfrm>
              <a:off x="2520391" y="1658112"/>
              <a:ext cx="457200" cy="143256"/>
            </a:xfrm>
            <a:custGeom>
              <a:avLst/>
              <a:gdLst/>
              <a:ahLst/>
              <a:cxnLst/>
              <a:rect l="0" t="0" r="0" b="0"/>
              <a:pathLst>
                <a:path w="457200" h="143256">
                  <a:moveTo>
                    <a:pt x="0" y="71628"/>
                  </a:moveTo>
                  <a:lnTo>
                    <a:pt x="71628" y="0"/>
                  </a:lnTo>
                  <a:lnTo>
                    <a:pt x="71628" y="35814"/>
                  </a:lnTo>
                  <a:lnTo>
                    <a:pt x="385572" y="35814"/>
                  </a:lnTo>
                  <a:lnTo>
                    <a:pt x="385572" y="0"/>
                  </a:lnTo>
                  <a:lnTo>
                    <a:pt x="457200" y="71628"/>
                  </a:lnTo>
                  <a:lnTo>
                    <a:pt x="385572" y="143256"/>
                  </a:lnTo>
                  <a:lnTo>
                    <a:pt x="385572" y="107442"/>
                  </a:lnTo>
                  <a:lnTo>
                    <a:pt x="71628" y="107442"/>
                  </a:lnTo>
                  <a:lnTo>
                    <a:pt x="71628" y="143256"/>
                  </a:lnTo>
                  <a:close/>
                </a:path>
              </a:pathLst>
            </a:custGeom>
            <a:ln w="12192" cap="flat">
              <a:miter lim="127000"/>
            </a:ln>
          </p:spPr>
          <p:style>
            <a:lnRef idx="1">
              <a:srgbClr val="0070C0"/>
            </a:lnRef>
            <a:fillRef idx="0">
              <a:srgbClr val="000000">
                <a:alpha val="0"/>
              </a:srgbClr>
            </a:fillRef>
            <a:effectRef idx="0">
              <a:scrgbClr r="0" g="0" b="0"/>
            </a:effectRef>
            <a:fontRef idx="none"/>
          </p:style>
          <p:txBody>
            <a:bodyPr/>
            <a:lstStyle/>
            <a:p>
              <a:endParaRPr lang="cs-CZ"/>
            </a:p>
          </p:txBody>
        </p:sp>
        <p:sp>
          <p:nvSpPr>
            <p:cNvPr id="35" name="Shape 40"/>
            <p:cNvSpPr/>
            <p:nvPr/>
          </p:nvSpPr>
          <p:spPr>
            <a:xfrm>
              <a:off x="1032840" y="2095500"/>
              <a:ext cx="111887" cy="372872"/>
            </a:xfrm>
            <a:custGeom>
              <a:avLst/>
              <a:gdLst/>
              <a:ahLst/>
              <a:cxnLst/>
              <a:rect l="0" t="0" r="0" b="0"/>
              <a:pathLst>
                <a:path w="111887" h="372872">
                  <a:moveTo>
                    <a:pt x="19939" y="0"/>
                  </a:moveTo>
                  <a:lnTo>
                    <a:pt x="74168" y="65659"/>
                  </a:lnTo>
                  <a:lnTo>
                    <a:pt x="43240" y="72808"/>
                  </a:lnTo>
                  <a:lnTo>
                    <a:pt x="111887" y="370078"/>
                  </a:lnTo>
                  <a:lnTo>
                    <a:pt x="99441" y="372872"/>
                  </a:lnTo>
                  <a:lnTo>
                    <a:pt x="30928" y="75655"/>
                  </a:lnTo>
                  <a:lnTo>
                    <a:pt x="0" y="82804"/>
                  </a:lnTo>
                  <a:lnTo>
                    <a:pt x="19939" y="0"/>
                  </a:lnTo>
                  <a:close/>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cs-CZ"/>
            </a:p>
          </p:txBody>
        </p:sp>
        <p:sp>
          <p:nvSpPr>
            <p:cNvPr id="36" name="Shape 41"/>
            <p:cNvSpPr/>
            <p:nvPr/>
          </p:nvSpPr>
          <p:spPr>
            <a:xfrm>
              <a:off x="3297631" y="2639568"/>
              <a:ext cx="88773" cy="70358"/>
            </a:xfrm>
            <a:custGeom>
              <a:avLst/>
              <a:gdLst/>
              <a:ahLst/>
              <a:cxnLst/>
              <a:rect l="0" t="0" r="0" b="0"/>
              <a:pathLst>
                <a:path w="88773" h="70358">
                  <a:moveTo>
                    <a:pt x="88773" y="0"/>
                  </a:moveTo>
                  <a:lnTo>
                    <a:pt x="40640" y="70358"/>
                  </a:lnTo>
                  <a:lnTo>
                    <a:pt x="25249" y="42590"/>
                  </a:lnTo>
                  <a:lnTo>
                    <a:pt x="6096" y="53213"/>
                  </a:lnTo>
                  <a:lnTo>
                    <a:pt x="0" y="42037"/>
                  </a:lnTo>
                  <a:lnTo>
                    <a:pt x="19077" y="31456"/>
                  </a:lnTo>
                  <a:lnTo>
                    <a:pt x="3683" y="3683"/>
                  </a:lnTo>
                  <a:lnTo>
                    <a:pt x="88773" y="0"/>
                  </a:lnTo>
                  <a:close/>
                </a:path>
              </a:pathLst>
            </a:custGeom>
            <a:ln w="0" cap="flat">
              <a:miter lim="127000"/>
            </a:ln>
          </p:spPr>
          <p:style>
            <a:lnRef idx="0">
              <a:srgbClr val="000000">
                <a:alpha val="0"/>
              </a:srgbClr>
            </a:lnRef>
            <a:fillRef idx="1">
              <a:srgbClr val="5B9BD5"/>
            </a:fillRef>
            <a:effectRef idx="0">
              <a:scrgbClr r="0" g="0" b="0"/>
            </a:effectRef>
            <a:fontRef idx="none"/>
          </p:style>
          <p:txBody>
            <a:bodyPr/>
            <a:lstStyle/>
            <a:p>
              <a:endParaRPr lang="cs-CZ"/>
            </a:p>
          </p:txBody>
        </p:sp>
        <p:sp>
          <p:nvSpPr>
            <p:cNvPr id="37" name="Shape 42"/>
            <p:cNvSpPr/>
            <p:nvPr/>
          </p:nvSpPr>
          <p:spPr>
            <a:xfrm>
              <a:off x="1319479" y="1872869"/>
              <a:ext cx="1888617" cy="866267"/>
            </a:xfrm>
            <a:custGeom>
              <a:avLst/>
              <a:gdLst/>
              <a:ahLst/>
              <a:cxnLst/>
              <a:rect l="0" t="0" r="0" b="0"/>
              <a:pathLst>
                <a:path w="1888617" h="866267">
                  <a:moveTo>
                    <a:pt x="85090" y="0"/>
                  </a:moveTo>
                  <a:lnTo>
                    <a:pt x="71980" y="28862"/>
                  </a:lnTo>
                  <a:lnTo>
                    <a:pt x="1888617" y="854583"/>
                  </a:lnTo>
                  <a:lnTo>
                    <a:pt x="1883283" y="866267"/>
                  </a:lnTo>
                  <a:lnTo>
                    <a:pt x="66716" y="40451"/>
                  </a:lnTo>
                  <a:lnTo>
                    <a:pt x="53594" y="69342"/>
                  </a:lnTo>
                  <a:lnTo>
                    <a:pt x="0" y="3175"/>
                  </a:lnTo>
                  <a:lnTo>
                    <a:pt x="85090" y="0"/>
                  </a:lnTo>
                  <a:close/>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cs-CZ"/>
            </a:p>
          </p:txBody>
        </p:sp>
        <p:sp>
          <p:nvSpPr>
            <p:cNvPr id="38" name="Shape 43"/>
            <p:cNvSpPr/>
            <p:nvPr/>
          </p:nvSpPr>
          <p:spPr>
            <a:xfrm>
              <a:off x="1281379" y="2029968"/>
              <a:ext cx="775462" cy="614553"/>
            </a:xfrm>
            <a:custGeom>
              <a:avLst/>
              <a:gdLst/>
              <a:ahLst/>
              <a:cxnLst/>
              <a:rect l="0" t="0" r="0" b="0"/>
              <a:pathLst>
                <a:path w="775462" h="614553">
                  <a:moveTo>
                    <a:pt x="0" y="0"/>
                  </a:moveTo>
                  <a:lnTo>
                    <a:pt x="83439" y="17399"/>
                  </a:lnTo>
                  <a:lnTo>
                    <a:pt x="63718" y="42315"/>
                  </a:lnTo>
                  <a:lnTo>
                    <a:pt x="775462" y="604647"/>
                  </a:lnTo>
                  <a:lnTo>
                    <a:pt x="767588" y="614553"/>
                  </a:lnTo>
                  <a:lnTo>
                    <a:pt x="55865" y="52238"/>
                  </a:lnTo>
                  <a:lnTo>
                    <a:pt x="36195" y="77089"/>
                  </a:lnTo>
                  <a:lnTo>
                    <a:pt x="0" y="0"/>
                  </a:lnTo>
                  <a:close/>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cs-CZ"/>
            </a:p>
          </p:txBody>
        </p:sp>
        <p:sp>
          <p:nvSpPr>
            <p:cNvPr id="39" name="Shape 44"/>
            <p:cNvSpPr/>
            <p:nvPr/>
          </p:nvSpPr>
          <p:spPr>
            <a:xfrm>
              <a:off x="911047" y="2467356"/>
              <a:ext cx="457200" cy="457200"/>
            </a:xfrm>
            <a:custGeom>
              <a:avLst/>
              <a:gdLst/>
              <a:ahLst/>
              <a:cxnLst/>
              <a:rect l="0" t="0" r="0" b="0"/>
              <a:pathLst>
                <a:path w="457200" h="457200">
                  <a:moveTo>
                    <a:pt x="228600" y="0"/>
                  </a:moveTo>
                  <a:cubicBezTo>
                    <a:pt x="354838" y="0"/>
                    <a:pt x="457200" y="102362"/>
                    <a:pt x="457200" y="228600"/>
                  </a:cubicBezTo>
                  <a:cubicBezTo>
                    <a:pt x="457200" y="354838"/>
                    <a:pt x="354838" y="457200"/>
                    <a:pt x="228600" y="457200"/>
                  </a:cubicBezTo>
                  <a:cubicBezTo>
                    <a:pt x="102362" y="457200"/>
                    <a:pt x="0" y="354838"/>
                    <a:pt x="0" y="228600"/>
                  </a:cubicBezTo>
                  <a:cubicBezTo>
                    <a:pt x="0" y="102362"/>
                    <a:pt x="102362" y="0"/>
                    <a:pt x="228600" y="0"/>
                  </a:cubicBezTo>
                  <a:close/>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cs-CZ"/>
            </a:p>
          </p:txBody>
        </p:sp>
        <p:sp>
          <p:nvSpPr>
            <p:cNvPr id="40" name="Shape 45"/>
            <p:cNvSpPr/>
            <p:nvPr/>
          </p:nvSpPr>
          <p:spPr>
            <a:xfrm>
              <a:off x="911047" y="2467356"/>
              <a:ext cx="457200" cy="457200"/>
            </a:xfrm>
            <a:custGeom>
              <a:avLst/>
              <a:gdLst/>
              <a:ahLst/>
              <a:cxnLst/>
              <a:rect l="0" t="0" r="0" b="0"/>
              <a:pathLst>
                <a:path w="457200" h="457200">
                  <a:moveTo>
                    <a:pt x="0" y="228600"/>
                  </a:moveTo>
                  <a:cubicBezTo>
                    <a:pt x="0" y="102362"/>
                    <a:pt x="102362" y="0"/>
                    <a:pt x="228600" y="0"/>
                  </a:cubicBezTo>
                  <a:cubicBezTo>
                    <a:pt x="354838" y="0"/>
                    <a:pt x="457200" y="102362"/>
                    <a:pt x="457200" y="228600"/>
                  </a:cubicBezTo>
                  <a:cubicBezTo>
                    <a:pt x="457200" y="354838"/>
                    <a:pt x="354838" y="457200"/>
                    <a:pt x="228600" y="457200"/>
                  </a:cubicBezTo>
                  <a:cubicBezTo>
                    <a:pt x="102362" y="457200"/>
                    <a:pt x="0" y="354838"/>
                    <a:pt x="0" y="228600"/>
                  </a:cubicBezTo>
                  <a:close/>
                </a:path>
              </a:pathLst>
            </a:custGeom>
            <a:ln w="12192" cap="flat">
              <a:miter lim="127000"/>
            </a:ln>
          </p:spPr>
          <p:style>
            <a:lnRef idx="1">
              <a:srgbClr val="00B0F0"/>
            </a:lnRef>
            <a:fillRef idx="0">
              <a:srgbClr val="000000">
                <a:alpha val="0"/>
              </a:srgbClr>
            </a:fillRef>
            <a:effectRef idx="0">
              <a:scrgbClr r="0" g="0" b="0"/>
            </a:effectRef>
            <a:fontRef idx="none"/>
          </p:style>
          <p:txBody>
            <a:bodyPr/>
            <a:lstStyle/>
            <a:p>
              <a:endParaRPr lang="cs-CZ"/>
            </a:p>
          </p:txBody>
        </p:sp>
        <p:sp>
          <p:nvSpPr>
            <p:cNvPr id="41" name="Rectangle 46"/>
            <p:cNvSpPr/>
            <p:nvPr/>
          </p:nvSpPr>
          <p:spPr>
            <a:xfrm>
              <a:off x="1097229" y="2612771"/>
              <a:ext cx="110208"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V</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2" name="Rectangle 47"/>
            <p:cNvSpPr/>
            <p:nvPr/>
          </p:nvSpPr>
          <p:spPr>
            <a:xfrm>
              <a:off x="1179525" y="2612771"/>
              <a:ext cx="42144"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3" name="Shape 48"/>
            <p:cNvSpPr/>
            <p:nvPr/>
          </p:nvSpPr>
          <p:spPr>
            <a:xfrm>
              <a:off x="1986991" y="2534412"/>
              <a:ext cx="457200" cy="457200"/>
            </a:xfrm>
            <a:custGeom>
              <a:avLst/>
              <a:gdLst/>
              <a:ahLst/>
              <a:cxnLst/>
              <a:rect l="0" t="0" r="0" b="0"/>
              <a:pathLst>
                <a:path w="457200" h="457200">
                  <a:moveTo>
                    <a:pt x="228600" y="0"/>
                  </a:moveTo>
                  <a:cubicBezTo>
                    <a:pt x="354838" y="0"/>
                    <a:pt x="457200" y="102362"/>
                    <a:pt x="457200" y="228600"/>
                  </a:cubicBezTo>
                  <a:cubicBezTo>
                    <a:pt x="457200" y="354838"/>
                    <a:pt x="354838" y="457200"/>
                    <a:pt x="228600" y="457200"/>
                  </a:cubicBezTo>
                  <a:cubicBezTo>
                    <a:pt x="102362" y="457200"/>
                    <a:pt x="0" y="354838"/>
                    <a:pt x="0" y="228600"/>
                  </a:cubicBezTo>
                  <a:cubicBezTo>
                    <a:pt x="0" y="102362"/>
                    <a:pt x="102362" y="0"/>
                    <a:pt x="228600" y="0"/>
                  </a:cubicBezTo>
                  <a:close/>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cs-CZ"/>
            </a:p>
          </p:txBody>
        </p:sp>
        <p:sp>
          <p:nvSpPr>
            <p:cNvPr id="44" name="Shape 49"/>
            <p:cNvSpPr/>
            <p:nvPr/>
          </p:nvSpPr>
          <p:spPr>
            <a:xfrm>
              <a:off x="1986991" y="2534412"/>
              <a:ext cx="457200" cy="457200"/>
            </a:xfrm>
            <a:custGeom>
              <a:avLst/>
              <a:gdLst/>
              <a:ahLst/>
              <a:cxnLst/>
              <a:rect l="0" t="0" r="0" b="0"/>
              <a:pathLst>
                <a:path w="457200" h="457200">
                  <a:moveTo>
                    <a:pt x="0" y="228600"/>
                  </a:moveTo>
                  <a:cubicBezTo>
                    <a:pt x="0" y="102362"/>
                    <a:pt x="102362" y="0"/>
                    <a:pt x="228600" y="0"/>
                  </a:cubicBezTo>
                  <a:cubicBezTo>
                    <a:pt x="354838" y="0"/>
                    <a:pt x="457200" y="102362"/>
                    <a:pt x="457200" y="228600"/>
                  </a:cubicBezTo>
                  <a:cubicBezTo>
                    <a:pt x="457200" y="354838"/>
                    <a:pt x="354838" y="457200"/>
                    <a:pt x="228600" y="457200"/>
                  </a:cubicBezTo>
                  <a:cubicBezTo>
                    <a:pt x="102362" y="457200"/>
                    <a:pt x="0" y="354838"/>
                    <a:pt x="0" y="2286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45" name="Rectangle 50"/>
            <p:cNvSpPr/>
            <p:nvPr/>
          </p:nvSpPr>
          <p:spPr>
            <a:xfrm>
              <a:off x="2175078" y="2679827"/>
              <a:ext cx="110208"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V</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6" name="Rectangle 51"/>
            <p:cNvSpPr/>
            <p:nvPr/>
          </p:nvSpPr>
          <p:spPr>
            <a:xfrm>
              <a:off x="2257374" y="2679827"/>
              <a:ext cx="42144"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7" name="Shape 52"/>
            <p:cNvSpPr/>
            <p:nvPr/>
          </p:nvSpPr>
          <p:spPr>
            <a:xfrm>
              <a:off x="3139135" y="2581656"/>
              <a:ext cx="457200" cy="457200"/>
            </a:xfrm>
            <a:custGeom>
              <a:avLst/>
              <a:gdLst/>
              <a:ahLst/>
              <a:cxnLst/>
              <a:rect l="0" t="0" r="0" b="0"/>
              <a:pathLst>
                <a:path w="457200" h="457200">
                  <a:moveTo>
                    <a:pt x="228600" y="0"/>
                  </a:moveTo>
                  <a:cubicBezTo>
                    <a:pt x="354838" y="0"/>
                    <a:pt x="457200" y="102362"/>
                    <a:pt x="457200" y="228600"/>
                  </a:cubicBezTo>
                  <a:cubicBezTo>
                    <a:pt x="457200" y="354838"/>
                    <a:pt x="354838" y="457200"/>
                    <a:pt x="228600" y="457200"/>
                  </a:cubicBezTo>
                  <a:cubicBezTo>
                    <a:pt x="102362" y="457200"/>
                    <a:pt x="0" y="354838"/>
                    <a:pt x="0" y="228600"/>
                  </a:cubicBezTo>
                  <a:cubicBezTo>
                    <a:pt x="0" y="102362"/>
                    <a:pt x="102362" y="0"/>
                    <a:pt x="228600" y="0"/>
                  </a:cubicBezTo>
                  <a:close/>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cs-CZ"/>
            </a:p>
          </p:txBody>
        </p:sp>
        <p:sp>
          <p:nvSpPr>
            <p:cNvPr id="48" name="Shape 53"/>
            <p:cNvSpPr/>
            <p:nvPr/>
          </p:nvSpPr>
          <p:spPr>
            <a:xfrm>
              <a:off x="3139135" y="2581656"/>
              <a:ext cx="457200" cy="457200"/>
            </a:xfrm>
            <a:custGeom>
              <a:avLst/>
              <a:gdLst/>
              <a:ahLst/>
              <a:cxnLst/>
              <a:rect l="0" t="0" r="0" b="0"/>
              <a:pathLst>
                <a:path w="457200" h="457200">
                  <a:moveTo>
                    <a:pt x="0" y="228600"/>
                  </a:moveTo>
                  <a:cubicBezTo>
                    <a:pt x="0" y="102362"/>
                    <a:pt x="102362" y="0"/>
                    <a:pt x="228600" y="0"/>
                  </a:cubicBezTo>
                  <a:cubicBezTo>
                    <a:pt x="354838" y="0"/>
                    <a:pt x="457200" y="102362"/>
                    <a:pt x="457200" y="228600"/>
                  </a:cubicBezTo>
                  <a:cubicBezTo>
                    <a:pt x="457200" y="354838"/>
                    <a:pt x="354838" y="457200"/>
                    <a:pt x="228600" y="457200"/>
                  </a:cubicBezTo>
                  <a:cubicBezTo>
                    <a:pt x="102362" y="457200"/>
                    <a:pt x="0" y="354838"/>
                    <a:pt x="0" y="2286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49" name="Rectangle 54"/>
            <p:cNvSpPr/>
            <p:nvPr/>
          </p:nvSpPr>
          <p:spPr>
            <a:xfrm>
              <a:off x="3327476" y="2727071"/>
              <a:ext cx="110207"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V</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0" name="Rectangle 55"/>
            <p:cNvSpPr/>
            <p:nvPr/>
          </p:nvSpPr>
          <p:spPr>
            <a:xfrm>
              <a:off x="3409772" y="2727071"/>
              <a:ext cx="42143"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1" name="Shape 56"/>
            <p:cNvSpPr/>
            <p:nvPr/>
          </p:nvSpPr>
          <p:spPr>
            <a:xfrm>
              <a:off x="1538935" y="3267456"/>
              <a:ext cx="457200" cy="457200"/>
            </a:xfrm>
            <a:custGeom>
              <a:avLst/>
              <a:gdLst/>
              <a:ahLst/>
              <a:cxnLst/>
              <a:rect l="0" t="0" r="0" b="0"/>
              <a:pathLst>
                <a:path w="457200" h="457200">
                  <a:moveTo>
                    <a:pt x="228600" y="0"/>
                  </a:moveTo>
                  <a:cubicBezTo>
                    <a:pt x="354838" y="0"/>
                    <a:pt x="457200" y="102362"/>
                    <a:pt x="457200" y="228600"/>
                  </a:cubicBezTo>
                  <a:cubicBezTo>
                    <a:pt x="457200" y="354838"/>
                    <a:pt x="354838" y="457200"/>
                    <a:pt x="228600" y="457200"/>
                  </a:cubicBezTo>
                  <a:cubicBezTo>
                    <a:pt x="102362" y="457200"/>
                    <a:pt x="0" y="354838"/>
                    <a:pt x="0" y="228600"/>
                  </a:cubicBezTo>
                  <a:cubicBezTo>
                    <a:pt x="0" y="102362"/>
                    <a:pt x="102362" y="0"/>
                    <a:pt x="228600" y="0"/>
                  </a:cubicBezTo>
                  <a:close/>
                </a:path>
              </a:pathLst>
            </a:custGeom>
            <a:ln w="0" cap="flat">
              <a:miter lim="127000"/>
            </a:ln>
          </p:spPr>
          <p:style>
            <a:lnRef idx="0">
              <a:srgbClr val="000000">
                <a:alpha val="0"/>
              </a:srgbClr>
            </a:lnRef>
            <a:fillRef idx="1">
              <a:srgbClr val="FFC000"/>
            </a:fillRef>
            <a:effectRef idx="0">
              <a:scrgbClr r="0" g="0" b="0"/>
            </a:effectRef>
            <a:fontRef idx="none"/>
          </p:style>
          <p:txBody>
            <a:bodyPr/>
            <a:lstStyle/>
            <a:p>
              <a:endParaRPr lang="cs-CZ"/>
            </a:p>
          </p:txBody>
        </p:sp>
        <p:sp>
          <p:nvSpPr>
            <p:cNvPr id="52" name="Shape 57"/>
            <p:cNvSpPr/>
            <p:nvPr/>
          </p:nvSpPr>
          <p:spPr>
            <a:xfrm>
              <a:off x="1538935" y="3267456"/>
              <a:ext cx="457200" cy="457200"/>
            </a:xfrm>
            <a:custGeom>
              <a:avLst/>
              <a:gdLst/>
              <a:ahLst/>
              <a:cxnLst/>
              <a:rect l="0" t="0" r="0" b="0"/>
              <a:pathLst>
                <a:path w="457200" h="457200">
                  <a:moveTo>
                    <a:pt x="0" y="228600"/>
                  </a:moveTo>
                  <a:cubicBezTo>
                    <a:pt x="0" y="102362"/>
                    <a:pt x="102362" y="0"/>
                    <a:pt x="228600" y="0"/>
                  </a:cubicBezTo>
                  <a:cubicBezTo>
                    <a:pt x="354838" y="0"/>
                    <a:pt x="457200" y="102362"/>
                    <a:pt x="457200" y="228600"/>
                  </a:cubicBezTo>
                  <a:cubicBezTo>
                    <a:pt x="457200" y="354838"/>
                    <a:pt x="354838" y="457200"/>
                    <a:pt x="228600" y="457200"/>
                  </a:cubicBezTo>
                  <a:cubicBezTo>
                    <a:pt x="102362" y="457200"/>
                    <a:pt x="0" y="354838"/>
                    <a:pt x="0" y="2286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53" name="Rectangle 58"/>
            <p:cNvSpPr/>
            <p:nvPr/>
          </p:nvSpPr>
          <p:spPr>
            <a:xfrm>
              <a:off x="1704162" y="3412871"/>
              <a:ext cx="126058"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O</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4" name="Rectangle 59"/>
            <p:cNvSpPr/>
            <p:nvPr/>
          </p:nvSpPr>
          <p:spPr>
            <a:xfrm>
              <a:off x="1798650" y="3412871"/>
              <a:ext cx="42144"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5" name="Shape 60"/>
            <p:cNvSpPr/>
            <p:nvPr/>
          </p:nvSpPr>
          <p:spPr>
            <a:xfrm>
              <a:off x="2672791" y="3249168"/>
              <a:ext cx="457200" cy="408432"/>
            </a:xfrm>
            <a:custGeom>
              <a:avLst/>
              <a:gdLst/>
              <a:ahLst/>
              <a:cxnLst/>
              <a:rect l="0" t="0" r="0" b="0"/>
              <a:pathLst>
                <a:path w="457200" h="408432">
                  <a:moveTo>
                    <a:pt x="228600" y="0"/>
                  </a:moveTo>
                  <a:cubicBezTo>
                    <a:pt x="354838" y="0"/>
                    <a:pt x="457200" y="91440"/>
                    <a:pt x="457200" y="204216"/>
                  </a:cubicBezTo>
                  <a:cubicBezTo>
                    <a:pt x="457200" y="316992"/>
                    <a:pt x="354838" y="408432"/>
                    <a:pt x="228600" y="408432"/>
                  </a:cubicBezTo>
                  <a:cubicBezTo>
                    <a:pt x="102362" y="408432"/>
                    <a:pt x="0" y="316992"/>
                    <a:pt x="0" y="204216"/>
                  </a:cubicBezTo>
                  <a:cubicBezTo>
                    <a:pt x="0" y="91440"/>
                    <a:pt x="102362" y="0"/>
                    <a:pt x="228600" y="0"/>
                  </a:cubicBezTo>
                  <a:close/>
                </a:path>
              </a:pathLst>
            </a:custGeom>
            <a:ln w="0" cap="flat">
              <a:miter lim="127000"/>
            </a:ln>
          </p:spPr>
          <p:style>
            <a:lnRef idx="0">
              <a:srgbClr val="000000">
                <a:alpha val="0"/>
              </a:srgbClr>
            </a:lnRef>
            <a:fillRef idx="1">
              <a:srgbClr val="FFC000"/>
            </a:fillRef>
            <a:effectRef idx="0">
              <a:scrgbClr r="0" g="0" b="0"/>
            </a:effectRef>
            <a:fontRef idx="none"/>
          </p:style>
          <p:txBody>
            <a:bodyPr/>
            <a:lstStyle/>
            <a:p>
              <a:endParaRPr lang="cs-CZ"/>
            </a:p>
          </p:txBody>
        </p:sp>
        <p:sp>
          <p:nvSpPr>
            <p:cNvPr id="56" name="Shape 61"/>
            <p:cNvSpPr/>
            <p:nvPr/>
          </p:nvSpPr>
          <p:spPr>
            <a:xfrm>
              <a:off x="2672791" y="3249168"/>
              <a:ext cx="457200" cy="408432"/>
            </a:xfrm>
            <a:custGeom>
              <a:avLst/>
              <a:gdLst/>
              <a:ahLst/>
              <a:cxnLst/>
              <a:rect l="0" t="0" r="0" b="0"/>
              <a:pathLst>
                <a:path w="457200" h="408432">
                  <a:moveTo>
                    <a:pt x="0" y="204216"/>
                  </a:moveTo>
                  <a:cubicBezTo>
                    <a:pt x="0" y="91440"/>
                    <a:pt x="102362" y="0"/>
                    <a:pt x="228600" y="0"/>
                  </a:cubicBezTo>
                  <a:cubicBezTo>
                    <a:pt x="354838" y="0"/>
                    <a:pt x="457200" y="91440"/>
                    <a:pt x="457200" y="204216"/>
                  </a:cubicBezTo>
                  <a:cubicBezTo>
                    <a:pt x="457200" y="316992"/>
                    <a:pt x="354838" y="408432"/>
                    <a:pt x="228600" y="408432"/>
                  </a:cubicBezTo>
                  <a:cubicBezTo>
                    <a:pt x="102362" y="408432"/>
                    <a:pt x="0" y="316992"/>
                    <a:pt x="0" y="204216"/>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57" name="Rectangle 62"/>
            <p:cNvSpPr/>
            <p:nvPr/>
          </p:nvSpPr>
          <p:spPr>
            <a:xfrm>
              <a:off x="2855036" y="3386963"/>
              <a:ext cx="126058"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O</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8" name="Rectangle 63"/>
            <p:cNvSpPr/>
            <p:nvPr/>
          </p:nvSpPr>
          <p:spPr>
            <a:xfrm>
              <a:off x="2949524" y="3386963"/>
              <a:ext cx="42143"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9" name="Shape 64"/>
            <p:cNvSpPr/>
            <p:nvPr/>
          </p:nvSpPr>
          <p:spPr>
            <a:xfrm>
              <a:off x="3567379" y="3238500"/>
              <a:ext cx="457200" cy="457200"/>
            </a:xfrm>
            <a:custGeom>
              <a:avLst/>
              <a:gdLst/>
              <a:ahLst/>
              <a:cxnLst/>
              <a:rect l="0" t="0" r="0" b="0"/>
              <a:pathLst>
                <a:path w="457200" h="457200">
                  <a:moveTo>
                    <a:pt x="228600" y="0"/>
                  </a:moveTo>
                  <a:cubicBezTo>
                    <a:pt x="354838" y="0"/>
                    <a:pt x="457200" y="102362"/>
                    <a:pt x="457200" y="228600"/>
                  </a:cubicBezTo>
                  <a:cubicBezTo>
                    <a:pt x="457200" y="354838"/>
                    <a:pt x="354838" y="457200"/>
                    <a:pt x="228600" y="457200"/>
                  </a:cubicBezTo>
                  <a:cubicBezTo>
                    <a:pt x="102362" y="457200"/>
                    <a:pt x="0" y="354838"/>
                    <a:pt x="0" y="228600"/>
                  </a:cubicBezTo>
                  <a:cubicBezTo>
                    <a:pt x="0" y="102362"/>
                    <a:pt x="102362" y="0"/>
                    <a:pt x="228600" y="0"/>
                  </a:cubicBezTo>
                  <a:close/>
                </a:path>
              </a:pathLst>
            </a:custGeom>
            <a:ln w="0" cap="flat">
              <a:miter lim="127000"/>
            </a:ln>
          </p:spPr>
          <p:style>
            <a:lnRef idx="0">
              <a:srgbClr val="000000">
                <a:alpha val="0"/>
              </a:srgbClr>
            </a:lnRef>
            <a:fillRef idx="1">
              <a:srgbClr val="FFC000"/>
            </a:fillRef>
            <a:effectRef idx="0">
              <a:scrgbClr r="0" g="0" b="0"/>
            </a:effectRef>
            <a:fontRef idx="none"/>
          </p:style>
          <p:txBody>
            <a:bodyPr/>
            <a:lstStyle/>
            <a:p>
              <a:endParaRPr lang="cs-CZ"/>
            </a:p>
          </p:txBody>
        </p:sp>
        <p:sp>
          <p:nvSpPr>
            <p:cNvPr id="60" name="Shape 65"/>
            <p:cNvSpPr/>
            <p:nvPr/>
          </p:nvSpPr>
          <p:spPr>
            <a:xfrm>
              <a:off x="3567379" y="3238500"/>
              <a:ext cx="457200" cy="457200"/>
            </a:xfrm>
            <a:custGeom>
              <a:avLst/>
              <a:gdLst/>
              <a:ahLst/>
              <a:cxnLst/>
              <a:rect l="0" t="0" r="0" b="0"/>
              <a:pathLst>
                <a:path w="457200" h="457200">
                  <a:moveTo>
                    <a:pt x="0" y="228600"/>
                  </a:moveTo>
                  <a:cubicBezTo>
                    <a:pt x="0" y="102362"/>
                    <a:pt x="102362" y="0"/>
                    <a:pt x="228600" y="0"/>
                  </a:cubicBezTo>
                  <a:cubicBezTo>
                    <a:pt x="354838" y="0"/>
                    <a:pt x="457200" y="102362"/>
                    <a:pt x="457200" y="228600"/>
                  </a:cubicBezTo>
                  <a:cubicBezTo>
                    <a:pt x="457200" y="354838"/>
                    <a:pt x="354838" y="457200"/>
                    <a:pt x="228600" y="457200"/>
                  </a:cubicBezTo>
                  <a:cubicBezTo>
                    <a:pt x="102362" y="457200"/>
                    <a:pt x="0" y="354838"/>
                    <a:pt x="0" y="2286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61" name="Rectangle 66"/>
            <p:cNvSpPr/>
            <p:nvPr/>
          </p:nvSpPr>
          <p:spPr>
            <a:xfrm>
              <a:off x="3749624" y="3383915"/>
              <a:ext cx="126058"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O</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2" name="Rectangle 67"/>
            <p:cNvSpPr/>
            <p:nvPr/>
          </p:nvSpPr>
          <p:spPr>
            <a:xfrm>
              <a:off x="3844112" y="3383915"/>
              <a:ext cx="42143"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3" name="Shape 68"/>
            <p:cNvSpPr/>
            <p:nvPr/>
          </p:nvSpPr>
          <p:spPr>
            <a:xfrm>
              <a:off x="3053791" y="3915156"/>
              <a:ext cx="961644" cy="943356"/>
            </a:xfrm>
            <a:custGeom>
              <a:avLst/>
              <a:gdLst/>
              <a:ahLst/>
              <a:cxnLst/>
              <a:rect l="0" t="0" r="0" b="0"/>
              <a:pathLst>
                <a:path w="961644" h="943356">
                  <a:moveTo>
                    <a:pt x="480822" y="0"/>
                  </a:moveTo>
                  <a:cubicBezTo>
                    <a:pt x="746379" y="0"/>
                    <a:pt x="961644" y="211201"/>
                    <a:pt x="961644" y="471678"/>
                  </a:cubicBezTo>
                  <a:cubicBezTo>
                    <a:pt x="961644" y="732155"/>
                    <a:pt x="746379" y="943356"/>
                    <a:pt x="480822" y="943356"/>
                  </a:cubicBezTo>
                  <a:cubicBezTo>
                    <a:pt x="215265" y="943356"/>
                    <a:pt x="0" y="732155"/>
                    <a:pt x="0" y="471678"/>
                  </a:cubicBezTo>
                  <a:cubicBezTo>
                    <a:pt x="0" y="211201"/>
                    <a:pt x="215265" y="0"/>
                    <a:pt x="480822" y="0"/>
                  </a:cubicBezTo>
                  <a:close/>
                </a:path>
              </a:pathLst>
            </a:custGeom>
            <a:ln w="0" cap="flat">
              <a:miter lim="127000"/>
            </a:ln>
          </p:spPr>
          <p:style>
            <a:lnRef idx="0">
              <a:srgbClr val="000000">
                <a:alpha val="0"/>
              </a:srgbClr>
            </a:lnRef>
            <a:fillRef idx="1">
              <a:srgbClr val="92D050"/>
            </a:fillRef>
            <a:effectRef idx="0">
              <a:scrgbClr r="0" g="0" b="0"/>
            </a:effectRef>
            <a:fontRef idx="none"/>
          </p:style>
          <p:txBody>
            <a:bodyPr/>
            <a:lstStyle/>
            <a:p>
              <a:endParaRPr lang="cs-CZ"/>
            </a:p>
          </p:txBody>
        </p:sp>
        <p:sp>
          <p:nvSpPr>
            <p:cNvPr id="64" name="Shape 69"/>
            <p:cNvSpPr/>
            <p:nvPr/>
          </p:nvSpPr>
          <p:spPr>
            <a:xfrm>
              <a:off x="3053791" y="3915156"/>
              <a:ext cx="961644" cy="943356"/>
            </a:xfrm>
            <a:custGeom>
              <a:avLst/>
              <a:gdLst/>
              <a:ahLst/>
              <a:cxnLst/>
              <a:rect l="0" t="0" r="0" b="0"/>
              <a:pathLst>
                <a:path w="961644" h="943356">
                  <a:moveTo>
                    <a:pt x="0" y="471678"/>
                  </a:moveTo>
                  <a:cubicBezTo>
                    <a:pt x="0" y="211201"/>
                    <a:pt x="215265" y="0"/>
                    <a:pt x="480822" y="0"/>
                  </a:cubicBezTo>
                  <a:cubicBezTo>
                    <a:pt x="746379" y="0"/>
                    <a:pt x="961644" y="211201"/>
                    <a:pt x="961644" y="471678"/>
                  </a:cubicBezTo>
                  <a:cubicBezTo>
                    <a:pt x="961644" y="732155"/>
                    <a:pt x="746379" y="943356"/>
                    <a:pt x="480822" y="943356"/>
                  </a:cubicBezTo>
                  <a:cubicBezTo>
                    <a:pt x="215265" y="943356"/>
                    <a:pt x="0" y="732155"/>
                    <a:pt x="0" y="471678"/>
                  </a:cubicBezTo>
                  <a:close/>
                </a:path>
              </a:pathLst>
            </a:custGeom>
            <a:ln w="12192" cap="flat">
              <a:miter lim="127000"/>
            </a:ln>
          </p:spPr>
          <p:style>
            <a:lnRef idx="1">
              <a:srgbClr val="92D050"/>
            </a:lnRef>
            <a:fillRef idx="0">
              <a:srgbClr val="000000">
                <a:alpha val="0"/>
              </a:srgbClr>
            </a:fillRef>
            <a:effectRef idx="0">
              <a:scrgbClr r="0" g="0" b="0"/>
            </a:effectRef>
            <a:fontRef idx="none"/>
          </p:style>
          <p:txBody>
            <a:bodyPr/>
            <a:lstStyle/>
            <a:p>
              <a:endParaRPr lang="cs-CZ"/>
            </a:p>
          </p:txBody>
        </p:sp>
        <p:sp>
          <p:nvSpPr>
            <p:cNvPr id="65" name="Rectangle 70"/>
            <p:cNvSpPr/>
            <p:nvPr/>
          </p:nvSpPr>
          <p:spPr>
            <a:xfrm>
              <a:off x="3322904" y="4186936"/>
              <a:ext cx="560389" cy="171356"/>
            </a:xfrm>
            <a:prstGeom prst="rect">
              <a:avLst/>
            </a:prstGeom>
            <a:ln>
              <a:noFill/>
            </a:ln>
          </p:spPr>
          <p:txBody>
            <a:bodyPr vert="horz" lIns="0" tIns="0" rIns="0" bIns="0" rtlCol="0">
              <a:noAutofit/>
            </a:bodyPr>
            <a:lstStyle/>
            <a:p>
              <a:pPr>
                <a:lnSpc>
                  <a:spcPct val="107000"/>
                </a:lnSpc>
                <a:spcAft>
                  <a:spcPts val="800"/>
                </a:spcAft>
              </a:pPr>
              <a:r>
                <a:rPr lang="cs-CZ"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Členové</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6" name="Rectangle 71"/>
            <p:cNvSpPr/>
            <p:nvPr/>
          </p:nvSpPr>
          <p:spPr>
            <a:xfrm>
              <a:off x="3745052" y="4176649"/>
              <a:ext cx="42143"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7" name="Rectangle 72"/>
            <p:cNvSpPr/>
            <p:nvPr/>
          </p:nvSpPr>
          <p:spPr>
            <a:xfrm>
              <a:off x="3411296" y="4354957"/>
              <a:ext cx="326148"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VDP</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8" name="Rectangle 73"/>
            <p:cNvSpPr/>
            <p:nvPr/>
          </p:nvSpPr>
          <p:spPr>
            <a:xfrm>
              <a:off x="3656660" y="4354957"/>
              <a:ext cx="42143"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9" name="Shape 74"/>
            <p:cNvSpPr/>
            <p:nvPr/>
          </p:nvSpPr>
          <p:spPr>
            <a:xfrm>
              <a:off x="1996135" y="3486912"/>
              <a:ext cx="1212596" cy="624840"/>
            </a:xfrm>
            <a:custGeom>
              <a:avLst/>
              <a:gdLst/>
              <a:ahLst/>
              <a:cxnLst/>
              <a:rect l="0" t="0" r="0" b="0"/>
              <a:pathLst>
                <a:path w="1212596" h="624840">
                  <a:moveTo>
                    <a:pt x="0" y="0"/>
                  </a:moveTo>
                  <a:lnTo>
                    <a:pt x="85217" y="762"/>
                  </a:lnTo>
                  <a:lnTo>
                    <a:pt x="70720" y="29016"/>
                  </a:lnTo>
                  <a:lnTo>
                    <a:pt x="1212596" y="613410"/>
                  </a:lnTo>
                  <a:lnTo>
                    <a:pt x="1206754" y="624840"/>
                  </a:lnTo>
                  <a:lnTo>
                    <a:pt x="64911" y="40337"/>
                  </a:lnTo>
                  <a:lnTo>
                    <a:pt x="50419" y="68580"/>
                  </a:lnTo>
                  <a:lnTo>
                    <a:pt x="0" y="0"/>
                  </a:lnTo>
                  <a:close/>
                </a:path>
              </a:pathLst>
            </a:custGeom>
            <a:ln w="0" cap="flat">
              <a:miter lim="127000"/>
            </a:ln>
          </p:spPr>
          <p:style>
            <a:lnRef idx="0">
              <a:srgbClr val="000000">
                <a:alpha val="0"/>
              </a:srgbClr>
            </a:lnRef>
            <a:fillRef idx="1">
              <a:srgbClr val="92D050"/>
            </a:fillRef>
            <a:effectRef idx="0">
              <a:scrgbClr r="0" g="0" b="0"/>
            </a:effectRef>
            <a:fontRef idx="none"/>
          </p:style>
          <p:txBody>
            <a:bodyPr/>
            <a:lstStyle/>
            <a:p>
              <a:endParaRPr lang="cs-CZ"/>
            </a:p>
          </p:txBody>
        </p:sp>
        <p:sp>
          <p:nvSpPr>
            <p:cNvPr id="70" name="Shape 75"/>
            <p:cNvSpPr/>
            <p:nvPr/>
          </p:nvSpPr>
          <p:spPr>
            <a:xfrm>
              <a:off x="3657676" y="3648456"/>
              <a:ext cx="128905" cy="259842"/>
            </a:xfrm>
            <a:custGeom>
              <a:avLst/>
              <a:gdLst/>
              <a:ahLst/>
              <a:cxnLst/>
              <a:rect l="0" t="0" r="0" b="0"/>
              <a:pathLst>
                <a:path w="128905" h="259842">
                  <a:moveTo>
                    <a:pt x="127000" y="0"/>
                  </a:moveTo>
                  <a:lnTo>
                    <a:pt x="128905" y="85217"/>
                  </a:lnTo>
                  <a:lnTo>
                    <a:pt x="100245" y="71680"/>
                  </a:lnTo>
                  <a:lnTo>
                    <a:pt x="11430" y="259842"/>
                  </a:lnTo>
                  <a:lnTo>
                    <a:pt x="0" y="254508"/>
                  </a:lnTo>
                  <a:lnTo>
                    <a:pt x="88695" y="66225"/>
                  </a:lnTo>
                  <a:lnTo>
                    <a:pt x="60071" y="52705"/>
                  </a:lnTo>
                  <a:lnTo>
                    <a:pt x="127000" y="0"/>
                  </a:lnTo>
                  <a:close/>
                </a:path>
              </a:pathLst>
            </a:custGeom>
            <a:ln w="0" cap="flat">
              <a:miter lim="127000"/>
            </a:ln>
          </p:spPr>
          <p:style>
            <a:lnRef idx="0">
              <a:srgbClr val="000000">
                <a:alpha val="0"/>
              </a:srgbClr>
            </a:lnRef>
            <a:fillRef idx="1">
              <a:srgbClr val="92D050"/>
            </a:fillRef>
            <a:effectRef idx="0">
              <a:scrgbClr r="0" g="0" b="0"/>
            </a:effectRef>
            <a:fontRef idx="none"/>
          </p:style>
          <p:txBody>
            <a:bodyPr/>
            <a:lstStyle/>
            <a:p>
              <a:endParaRPr lang="cs-CZ"/>
            </a:p>
          </p:txBody>
        </p:sp>
        <p:sp>
          <p:nvSpPr>
            <p:cNvPr id="71" name="Shape 76"/>
            <p:cNvSpPr/>
            <p:nvPr/>
          </p:nvSpPr>
          <p:spPr>
            <a:xfrm>
              <a:off x="3062935" y="3601212"/>
              <a:ext cx="328549" cy="366141"/>
            </a:xfrm>
            <a:custGeom>
              <a:avLst/>
              <a:gdLst/>
              <a:ahLst/>
              <a:cxnLst/>
              <a:rect l="0" t="0" r="0" b="0"/>
              <a:pathLst>
                <a:path w="328549" h="366141">
                  <a:moveTo>
                    <a:pt x="0" y="0"/>
                  </a:moveTo>
                  <a:lnTo>
                    <a:pt x="79248" y="31369"/>
                  </a:lnTo>
                  <a:lnTo>
                    <a:pt x="55596" y="52534"/>
                  </a:lnTo>
                  <a:lnTo>
                    <a:pt x="328549" y="357759"/>
                  </a:lnTo>
                  <a:lnTo>
                    <a:pt x="319151" y="366141"/>
                  </a:lnTo>
                  <a:lnTo>
                    <a:pt x="46082" y="61048"/>
                  </a:lnTo>
                  <a:lnTo>
                    <a:pt x="22479" y="82169"/>
                  </a:lnTo>
                  <a:lnTo>
                    <a:pt x="0" y="0"/>
                  </a:lnTo>
                  <a:close/>
                </a:path>
              </a:pathLst>
            </a:custGeom>
            <a:ln w="0" cap="flat">
              <a:miter lim="127000"/>
            </a:ln>
          </p:spPr>
          <p:style>
            <a:lnRef idx="0">
              <a:srgbClr val="000000">
                <a:alpha val="0"/>
              </a:srgbClr>
            </a:lnRef>
            <a:fillRef idx="1">
              <a:srgbClr val="92D050"/>
            </a:fillRef>
            <a:effectRef idx="0">
              <a:scrgbClr r="0" g="0" b="0"/>
            </a:effectRef>
            <a:fontRef idx="none"/>
          </p:style>
          <p:txBody>
            <a:bodyPr/>
            <a:lstStyle/>
            <a:p>
              <a:endParaRPr lang="cs-CZ"/>
            </a:p>
          </p:txBody>
        </p:sp>
        <p:sp>
          <p:nvSpPr>
            <p:cNvPr id="72" name="Shape 77"/>
            <p:cNvSpPr/>
            <p:nvPr/>
          </p:nvSpPr>
          <p:spPr>
            <a:xfrm>
              <a:off x="2096338" y="2095500"/>
              <a:ext cx="966978" cy="1213612"/>
            </a:xfrm>
            <a:custGeom>
              <a:avLst/>
              <a:gdLst/>
              <a:ahLst/>
              <a:cxnLst/>
              <a:rect l="0" t="0" r="0" b="0"/>
              <a:pathLst>
                <a:path w="966978" h="1213612">
                  <a:moveTo>
                    <a:pt x="966978" y="0"/>
                  </a:moveTo>
                  <a:lnTo>
                    <a:pt x="949325" y="83312"/>
                  </a:lnTo>
                  <a:lnTo>
                    <a:pt x="924501" y="63569"/>
                  </a:lnTo>
                  <a:lnTo>
                    <a:pt x="9906" y="1213612"/>
                  </a:lnTo>
                  <a:lnTo>
                    <a:pt x="0" y="1205738"/>
                  </a:lnTo>
                  <a:lnTo>
                    <a:pt x="914597" y="55692"/>
                  </a:lnTo>
                  <a:lnTo>
                    <a:pt x="889762" y="35941"/>
                  </a:lnTo>
                  <a:lnTo>
                    <a:pt x="966978" y="0"/>
                  </a:lnTo>
                  <a:close/>
                </a:path>
              </a:pathLst>
            </a:custGeom>
            <a:ln w="0" cap="flat">
              <a:miter lim="127000"/>
            </a:ln>
          </p:spPr>
          <p:style>
            <a:lnRef idx="0">
              <a:srgbClr val="000000">
                <a:alpha val="0"/>
              </a:srgbClr>
            </a:lnRef>
            <a:fillRef idx="1">
              <a:srgbClr val="ED7D31"/>
            </a:fillRef>
            <a:effectRef idx="0">
              <a:scrgbClr r="0" g="0" b="0"/>
            </a:effectRef>
            <a:fontRef idx="none"/>
          </p:style>
          <p:txBody>
            <a:bodyPr/>
            <a:lstStyle/>
            <a:p>
              <a:endParaRPr lang="cs-CZ"/>
            </a:p>
          </p:txBody>
        </p:sp>
        <p:sp>
          <p:nvSpPr>
            <p:cNvPr id="73" name="Shape 78"/>
            <p:cNvSpPr/>
            <p:nvPr/>
          </p:nvSpPr>
          <p:spPr>
            <a:xfrm>
              <a:off x="3056712" y="2209800"/>
              <a:ext cx="264922" cy="1068197"/>
            </a:xfrm>
            <a:custGeom>
              <a:avLst/>
              <a:gdLst/>
              <a:ahLst/>
              <a:cxnLst/>
              <a:rect l="0" t="0" r="0" b="0"/>
              <a:pathLst>
                <a:path w="264922" h="1068197">
                  <a:moveTo>
                    <a:pt x="244348" y="0"/>
                  </a:moveTo>
                  <a:lnTo>
                    <a:pt x="264922" y="82677"/>
                  </a:lnTo>
                  <a:lnTo>
                    <a:pt x="233964" y="75756"/>
                  </a:lnTo>
                  <a:lnTo>
                    <a:pt x="12446" y="1068197"/>
                  </a:lnTo>
                  <a:lnTo>
                    <a:pt x="0" y="1065403"/>
                  </a:lnTo>
                  <a:lnTo>
                    <a:pt x="221516" y="72973"/>
                  </a:lnTo>
                  <a:lnTo>
                    <a:pt x="190500" y="66040"/>
                  </a:lnTo>
                  <a:lnTo>
                    <a:pt x="244348" y="0"/>
                  </a:lnTo>
                  <a:close/>
                </a:path>
              </a:pathLst>
            </a:custGeom>
            <a:ln w="0" cap="flat">
              <a:miter lim="127000"/>
            </a:ln>
          </p:spPr>
          <p:style>
            <a:lnRef idx="0">
              <a:srgbClr val="000000">
                <a:alpha val="0"/>
              </a:srgbClr>
            </a:lnRef>
            <a:fillRef idx="1">
              <a:srgbClr val="ED7D31"/>
            </a:fillRef>
            <a:effectRef idx="0">
              <a:scrgbClr r="0" g="0" b="0"/>
            </a:effectRef>
            <a:fontRef idx="none"/>
          </p:style>
          <p:txBody>
            <a:bodyPr/>
            <a:lstStyle/>
            <a:p>
              <a:endParaRPr lang="cs-CZ"/>
            </a:p>
          </p:txBody>
        </p:sp>
        <p:sp>
          <p:nvSpPr>
            <p:cNvPr id="74" name="Shape 79"/>
            <p:cNvSpPr/>
            <p:nvPr/>
          </p:nvSpPr>
          <p:spPr>
            <a:xfrm>
              <a:off x="3593922" y="2153412"/>
              <a:ext cx="247523" cy="1087120"/>
            </a:xfrm>
            <a:custGeom>
              <a:avLst/>
              <a:gdLst/>
              <a:ahLst/>
              <a:cxnLst/>
              <a:rect l="0" t="0" r="0" b="0"/>
              <a:pathLst>
                <a:path w="247523" h="1087120">
                  <a:moveTo>
                    <a:pt x="22225" y="0"/>
                  </a:moveTo>
                  <a:lnTo>
                    <a:pt x="74676" y="67183"/>
                  </a:lnTo>
                  <a:lnTo>
                    <a:pt x="43537" y="73432"/>
                  </a:lnTo>
                  <a:lnTo>
                    <a:pt x="247523" y="1084580"/>
                  </a:lnTo>
                  <a:lnTo>
                    <a:pt x="235077" y="1087120"/>
                  </a:lnTo>
                  <a:lnTo>
                    <a:pt x="31083" y="75931"/>
                  </a:lnTo>
                  <a:lnTo>
                    <a:pt x="0" y="82169"/>
                  </a:lnTo>
                  <a:lnTo>
                    <a:pt x="22225" y="0"/>
                  </a:lnTo>
                  <a:close/>
                </a:path>
              </a:pathLst>
            </a:custGeom>
            <a:ln w="0" cap="flat">
              <a:miter lim="127000"/>
            </a:ln>
          </p:spPr>
          <p:style>
            <a:lnRef idx="0">
              <a:srgbClr val="000000">
                <a:alpha val="0"/>
              </a:srgbClr>
            </a:lnRef>
            <a:fillRef idx="1">
              <a:srgbClr val="ED7D31"/>
            </a:fillRef>
            <a:effectRef idx="0">
              <a:scrgbClr r="0" g="0" b="0"/>
            </a:effectRef>
            <a:fontRef idx="none"/>
          </p:style>
          <p:txBody>
            <a:bodyPr/>
            <a:lstStyle/>
            <a:p>
              <a:endParaRPr lang="cs-CZ"/>
            </a:p>
          </p:txBody>
        </p:sp>
        <p:sp>
          <p:nvSpPr>
            <p:cNvPr id="75" name="Shape 80"/>
            <p:cNvSpPr/>
            <p:nvPr/>
          </p:nvSpPr>
          <p:spPr>
            <a:xfrm>
              <a:off x="1139647" y="3906012"/>
              <a:ext cx="914400" cy="914400"/>
            </a:xfrm>
            <a:custGeom>
              <a:avLst/>
              <a:gdLst/>
              <a:ahLst/>
              <a:cxnLst/>
              <a:rect l="0" t="0" r="0" b="0"/>
              <a:pathLst>
                <a:path w="914400" h="914400">
                  <a:moveTo>
                    <a:pt x="457200" y="0"/>
                  </a:moveTo>
                  <a:cubicBezTo>
                    <a:pt x="709676" y="0"/>
                    <a:pt x="914400" y="204724"/>
                    <a:pt x="914400" y="457200"/>
                  </a:cubicBezTo>
                  <a:cubicBezTo>
                    <a:pt x="914400" y="709676"/>
                    <a:pt x="709676" y="914400"/>
                    <a:pt x="457200" y="914400"/>
                  </a:cubicBezTo>
                  <a:cubicBezTo>
                    <a:pt x="204724" y="914400"/>
                    <a:pt x="0" y="709676"/>
                    <a:pt x="0" y="457200"/>
                  </a:cubicBezTo>
                  <a:cubicBezTo>
                    <a:pt x="0" y="204724"/>
                    <a:pt x="204724" y="0"/>
                    <a:pt x="457200"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cs-CZ"/>
            </a:p>
          </p:txBody>
        </p:sp>
        <p:sp>
          <p:nvSpPr>
            <p:cNvPr id="76" name="Shape 81"/>
            <p:cNvSpPr/>
            <p:nvPr/>
          </p:nvSpPr>
          <p:spPr>
            <a:xfrm>
              <a:off x="1139647" y="3906012"/>
              <a:ext cx="914400" cy="914400"/>
            </a:xfrm>
            <a:custGeom>
              <a:avLst/>
              <a:gdLst/>
              <a:ahLst/>
              <a:cxnLst/>
              <a:rect l="0" t="0" r="0" b="0"/>
              <a:pathLst>
                <a:path w="914400" h="914400">
                  <a:moveTo>
                    <a:pt x="0" y="457200"/>
                  </a:moveTo>
                  <a:cubicBezTo>
                    <a:pt x="0" y="204724"/>
                    <a:pt x="204724" y="0"/>
                    <a:pt x="457200" y="0"/>
                  </a:cubicBezTo>
                  <a:cubicBezTo>
                    <a:pt x="709676" y="0"/>
                    <a:pt x="914400" y="204724"/>
                    <a:pt x="914400" y="457200"/>
                  </a:cubicBezTo>
                  <a:cubicBezTo>
                    <a:pt x="914400" y="709676"/>
                    <a:pt x="709676" y="914400"/>
                    <a:pt x="457200" y="914400"/>
                  </a:cubicBezTo>
                  <a:cubicBezTo>
                    <a:pt x="204724" y="914400"/>
                    <a:pt x="0" y="709676"/>
                    <a:pt x="0" y="4572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77" name="Rectangle 82"/>
            <p:cNvSpPr/>
            <p:nvPr/>
          </p:nvSpPr>
          <p:spPr>
            <a:xfrm>
              <a:off x="1562430" y="4248277"/>
              <a:ext cx="91000"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E</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78" name="Rectangle 83"/>
            <p:cNvSpPr/>
            <p:nvPr/>
          </p:nvSpPr>
          <p:spPr>
            <a:xfrm>
              <a:off x="1631010" y="4248277"/>
              <a:ext cx="42144"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79" name="Shape 84"/>
            <p:cNvSpPr/>
            <p:nvPr/>
          </p:nvSpPr>
          <p:spPr>
            <a:xfrm>
              <a:off x="2043125" y="4239895"/>
              <a:ext cx="1076579" cy="86360"/>
            </a:xfrm>
            <a:custGeom>
              <a:avLst/>
              <a:gdLst/>
              <a:ahLst/>
              <a:cxnLst/>
              <a:rect l="0" t="0" r="0" b="0"/>
              <a:pathLst>
                <a:path w="1076579" h="86360">
                  <a:moveTo>
                    <a:pt x="998855" y="0"/>
                  </a:moveTo>
                  <a:lnTo>
                    <a:pt x="1076579" y="34925"/>
                  </a:lnTo>
                  <a:lnTo>
                    <a:pt x="1002030" y="76200"/>
                  </a:lnTo>
                  <a:lnTo>
                    <a:pt x="1000708" y="44476"/>
                  </a:lnTo>
                  <a:lnTo>
                    <a:pt x="508" y="86360"/>
                  </a:lnTo>
                  <a:lnTo>
                    <a:pt x="0" y="73660"/>
                  </a:lnTo>
                  <a:lnTo>
                    <a:pt x="1000179" y="31772"/>
                  </a:lnTo>
                  <a:lnTo>
                    <a:pt x="998855" y="0"/>
                  </a:lnTo>
                  <a:close/>
                </a:path>
              </a:pathLst>
            </a:custGeom>
            <a:ln w="0" cap="flat">
              <a:miter lim="127000"/>
            </a:ln>
          </p:spPr>
          <p:style>
            <a:lnRef idx="0">
              <a:srgbClr val="000000">
                <a:alpha val="0"/>
              </a:srgbClr>
            </a:lnRef>
            <a:fillRef idx="1">
              <a:srgbClr val="C00000"/>
            </a:fillRef>
            <a:effectRef idx="0">
              <a:scrgbClr r="0" g="0" b="0"/>
            </a:effectRef>
            <a:fontRef idx="none"/>
          </p:style>
          <p:txBody>
            <a:bodyPr/>
            <a:lstStyle/>
            <a:p>
              <a:endParaRPr lang="cs-CZ"/>
            </a:p>
          </p:txBody>
        </p:sp>
        <p:sp>
          <p:nvSpPr>
            <p:cNvPr id="80" name="Shape 85"/>
            <p:cNvSpPr/>
            <p:nvPr/>
          </p:nvSpPr>
          <p:spPr>
            <a:xfrm>
              <a:off x="1648409" y="3695700"/>
              <a:ext cx="79248" cy="343789"/>
            </a:xfrm>
            <a:custGeom>
              <a:avLst/>
              <a:gdLst/>
              <a:ahLst/>
              <a:cxnLst/>
              <a:rect l="0" t="0" r="0" b="0"/>
              <a:pathLst>
                <a:path w="79248" h="343789">
                  <a:moveTo>
                    <a:pt x="51435" y="0"/>
                  </a:moveTo>
                  <a:lnTo>
                    <a:pt x="79248" y="80518"/>
                  </a:lnTo>
                  <a:lnTo>
                    <a:pt x="47747" y="76388"/>
                  </a:lnTo>
                  <a:lnTo>
                    <a:pt x="12700" y="343789"/>
                  </a:lnTo>
                  <a:lnTo>
                    <a:pt x="0" y="342011"/>
                  </a:lnTo>
                  <a:lnTo>
                    <a:pt x="35167" y="74739"/>
                  </a:lnTo>
                  <a:lnTo>
                    <a:pt x="3683" y="70612"/>
                  </a:lnTo>
                  <a:lnTo>
                    <a:pt x="51435" y="0"/>
                  </a:lnTo>
                  <a:close/>
                </a:path>
              </a:pathLst>
            </a:custGeom>
            <a:ln w="0" cap="flat">
              <a:miter lim="127000"/>
            </a:ln>
          </p:spPr>
          <p:style>
            <a:lnRef idx="0">
              <a:srgbClr val="000000">
                <a:alpha val="0"/>
              </a:srgbClr>
            </a:lnRef>
            <a:fillRef idx="1">
              <a:srgbClr val="C00000"/>
            </a:fillRef>
            <a:effectRef idx="0">
              <a:scrgbClr r="0" g="0" b="0"/>
            </a:effectRef>
            <a:fontRef idx="none"/>
          </p:style>
          <p:txBody>
            <a:bodyPr/>
            <a:lstStyle/>
            <a:p>
              <a:endParaRPr lang="cs-CZ"/>
            </a:p>
          </p:txBody>
        </p:sp>
        <p:sp>
          <p:nvSpPr>
            <p:cNvPr id="81" name="Shape 86"/>
            <p:cNvSpPr/>
            <p:nvPr/>
          </p:nvSpPr>
          <p:spPr>
            <a:xfrm>
              <a:off x="1907362" y="3553968"/>
              <a:ext cx="765429" cy="500634"/>
            </a:xfrm>
            <a:custGeom>
              <a:avLst/>
              <a:gdLst/>
              <a:ahLst/>
              <a:cxnLst/>
              <a:rect l="0" t="0" r="0" b="0"/>
              <a:pathLst>
                <a:path w="765429" h="500634">
                  <a:moveTo>
                    <a:pt x="765429" y="0"/>
                  </a:moveTo>
                  <a:lnTo>
                    <a:pt x="722249" y="73533"/>
                  </a:lnTo>
                  <a:lnTo>
                    <a:pt x="704932" y="46842"/>
                  </a:lnTo>
                  <a:lnTo>
                    <a:pt x="6858" y="500634"/>
                  </a:lnTo>
                  <a:lnTo>
                    <a:pt x="0" y="489966"/>
                  </a:lnTo>
                  <a:lnTo>
                    <a:pt x="698086" y="36291"/>
                  </a:lnTo>
                  <a:lnTo>
                    <a:pt x="680720" y="9525"/>
                  </a:lnTo>
                  <a:lnTo>
                    <a:pt x="765429" y="0"/>
                  </a:lnTo>
                  <a:close/>
                </a:path>
              </a:pathLst>
            </a:custGeom>
            <a:ln w="0" cap="flat">
              <a:miter lim="127000"/>
            </a:ln>
          </p:spPr>
          <p:style>
            <a:lnRef idx="0">
              <a:srgbClr val="000000">
                <a:alpha val="0"/>
              </a:srgbClr>
            </a:lnRef>
            <a:fillRef idx="1">
              <a:srgbClr val="C00000"/>
            </a:fillRef>
            <a:effectRef idx="0">
              <a:scrgbClr r="0" g="0" b="0"/>
            </a:effectRef>
            <a:fontRef idx="none"/>
          </p:style>
          <p:txBody>
            <a:bodyPr/>
            <a:lstStyle/>
            <a:p>
              <a:endParaRPr lang="cs-CZ"/>
            </a:p>
          </p:txBody>
        </p:sp>
        <p:sp>
          <p:nvSpPr>
            <p:cNvPr id="82" name="Shape 87"/>
            <p:cNvSpPr/>
            <p:nvPr/>
          </p:nvSpPr>
          <p:spPr>
            <a:xfrm>
              <a:off x="2032076" y="3592195"/>
              <a:ext cx="1583309" cy="605536"/>
            </a:xfrm>
            <a:custGeom>
              <a:avLst/>
              <a:gdLst/>
              <a:ahLst/>
              <a:cxnLst/>
              <a:rect l="0" t="0" r="0" b="0"/>
              <a:pathLst>
                <a:path w="1583309" h="605536">
                  <a:moveTo>
                    <a:pt x="1498600" y="0"/>
                  </a:moveTo>
                  <a:lnTo>
                    <a:pt x="1583309" y="9017"/>
                  </a:lnTo>
                  <a:lnTo>
                    <a:pt x="1525270" y="71374"/>
                  </a:lnTo>
                  <a:lnTo>
                    <a:pt x="1514161" y="41645"/>
                  </a:lnTo>
                  <a:lnTo>
                    <a:pt x="4318" y="605536"/>
                  </a:lnTo>
                  <a:lnTo>
                    <a:pt x="0" y="593598"/>
                  </a:lnTo>
                  <a:lnTo>
                    <a:pt x="1509702" y="29713"/>
                  </a:lnTo>
                  <a:lnTo>
                    <a:pt x="1498600" y="0"/>
                  </a:lnTo>
                  <a:close/>
                </a:path>
              </a:pathLst>
            </a:custGeom>
            <a:ln w="0" cap="flat">
              <a:miter lim="127000"/>
            </a:ln>
          </p:spPr>
          <p:style>
            <a:lnRef idx="0">
              <a:srgbClr val="000000">
                <a:alpha val="0"/>
              </a:srgbClr>
            </a:lnRef>
            <a:fillRef idx="1">
              <a:srgbClr val="C00000"/>
            </a:fillRef>
            <a:effectRef idx="0">
              <a:scrgbClr r="0" g="0" b="0"/>
            </a:effectRef>
            <a:fontRef idx="none"/>
          </p:style>
          <p:txBody>
            <a:bodyPr/>
            <a:lstStyle/>
            <a:p>
              <a:endParaRPr lang="cs-CZ"/>
            </a:p>
          </p:txBody>
        </p:sp>
        <p:sp>
          <p:nvSpPr>
            <p:cNvPr id="83" name="Shape 88"/>
            <p:cNvSpPr/>
            <p:nvPr/>
          </p:nvSpPr>
          <p:spPr>
            <a:xfrm>
              <a:off x="1567891" y="0"/>
              <a:ext cx="914400" cy="914400"/>
            </a:xfrm>
            <a:custGeom>
              <a:avLst/>
              <a:gdLst/>
              <a:ahLst/>
              <a:cxnLst/>
              <a:rect l="0" t="0" r="0" b="0"/>
              <a:pathLst>
                <a:path w="914400" h="914400">
                  <a:moveTo>
                    <a:pt x="457200" y="0"/>
                  </a:moveTo>
                  <a:cubicBezTo>
                    <a:pt x="709676" y="0"/>
                    <a:pt x="914400" y="204724"/>
                    <a:pt x="914400" y="457200"/>
                  </a:cubicBezTo>
                  <a:cubicBezTo>
                    <a:pt x="914400" y="709676"/>
                    <a:pt x="709676" y="914400"/>
                    <a:pt x="457200" y="914400"/>
                  </a:cubicBezTo>
                  <a:cubicBezTo>
                    <a:pt x="204724" y="914400"/>
                    <a:pt x="0" y="709676"/>
                    <a:pt x="0" y="457200"/>
                  </a:cubicBezTo>
                  <a:cubicBezTo>
                    <a:pt x="0" y="204724"/>
                    <a:pt x="204724" y="0"/>
                    <a:pt x="457200" y="0"/>
                  </a:cubicBezTo>
                  <a:close/>
                </a:path>
              </a:pathLst>
            </a:custGeom>
            <a:ln w="0" cap="flat">
              <a:miter lim="127000"/>
            </a:ln>
          </p:spPr>
          <p:style>
            <a:lnRef idx="0">
              <a:srgbClr val="000000">
                <a:alpha val="0"/>
              </a:srgbClr>
            </a:lnRef>
            <a:fillRef idx="1">
              <a:srgbClr val="FFE699"/>
            </a:fillRef>
            <a:effectRef idx="0">
              <a:scrgbClr r="0" g="0" b="0"/>
            </a:effectRef>
            <a:fontRef idx="none"/>
          </p:style>
          <p:txBody>
            <a:bodyPr/>
            <a:lstStyle/>
            <a:p>
              <a:endParaRPr lang="cs-CZ"/>
            </a:p>
          </p:txBody>
        </p:sp>
        <p:sp>
          <p:nvSpPr>
            <p:cNvPr id="84" name="Shape 89"/>
            <p:cNvSpPr/>
            <p:nvPr/>
          </p:nvSpPr>
          <p:spPr>
            <a:xfrm>
              <a:off x="1567891" y="0"/>
              <a:ext cx="914400" cy="914400"/>
            </a:xfrm>
            <a:custGeom>
              <a:avLst/>
              <a:gdLst/>
              <a:ahLst/>
              <a:cxnLst/>
              <a:rect l="0" t="0" r="0" b="0"/>
              <a:pathLst>
                <a:path w="914400" h="914400">
                  <a:moveTo>
                    <a:pt x="0" y="457200"/>
                  </a:moveTo>
                  <a:cubicBezTo>
                    <a:pt x="0" y="204724"/>
                    <a:pt x="204724" y="0"/>
                    <a:pt x="457200" y="0"/>
                  </a:cubicBezTo>
                  <a:cubicBezTo>
                    <a:pt x="709676" y="0"/>
                    <a:pt x="914400" y="204724"/>
                    <a:pt x="914400" y="457200"/>
                  </a:cubicBezTo>
                  <a:cubicBezTo>
                    <a:pt x="914400" y="709676"/>
                    <a:pt x="709676" y="914400"/>
                    <a:pt x="457200" y="914400"/>
                  </a:cubicBezTo>
                  <a:cubicBezTo>
                    <a:pt x="204724" y="914400"/>
                    <a:pt x="0" y="709676"/>
                    <a:pt x="0" y="457200"/>
                  </a:cubicBez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85" name="Rectangle 90"/>
            <p:cNvSpPr/>
            <p:nvPr/>
          </p:nvSpPr>
          <p:spPr>
            <a:xfrm>
              <a:off x="1944954" y="343153"/>
              <a:ext cx="215608"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ŘV</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86" name="Rectangle 91"/>
            <p:cNvSpPr/>
            <p:nvPr/>
          </p:nvSpPr>
          <p:spPr>
            <a:xfrm>
              <a:off x="2106498" y="343153"/>
              <a:ext cx="42144" cy="189937"/>
            </a:xfrm>
            <a:prstGeom prst="rect">
              <a:avLst/>
            </a:prstGeom>
            <a:ln>
              <a:noFill/>
            </a:ln>
          </p:spPr>
          <p:txBody>
            <a:bodyPr vert="horz" lIns="0" tIns="0" rIns="0" bIns="0" rtlCol="0">
              <a:noAutofit/>
            </a:bodyPr>
            <a:lstStyle/>
            <a:p>
              <a:pPr>
                <a:lnSpc>
                  <a:spcPct val="107000"/>
                </a:lnSpc>
                <a:spcAft>
                  <a:spcPts val="800"/>
                </a:spcAft>
              </a:pPr>
              <a:r>
                <a:rPr lang="cs-CZ"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cs-CZ"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87" name="Shape 92"/>
            <p:cNvSpPr/>
            <p:nvPr/>
          </p:nvSpPr>
          <p:spPr>
            <a:xfrm>
              <a:off x="2034235" y="819912"/>
              <a:ext cx="114300" cy="463296"/>
            </a:xfrm>
            <a:custGeom>
              <a:avLst/>
              <a:gdLst/>
              <a:ahLst/>
              <a:cxnLst/>
              <a:rect l="0" t="0" r="0" b="0"/>
              <a:pathLst>
                <a:path w="114300" h="463296">
                  <a:moveTo>
                    <a:pt x="57150" y="0"/>
                  </a:moveTo>
                  <a:lnTo>
                    <a:pt x="114300" y="57150"/>
                  </a:lnTo>
                  <a:lnTo>
                    <a:pt x="85725" y="57150"/>
                  </a:lnTo>
                  <a:lnTo>
                    <a:pt x="85725" y="406146"/>
                  </a:lnTo>
                  <a:lnTo>
                    <a:pt x="114300" y="406146"/>
                  </a:lnTo>
                  <a:lnTo>
                    <a:pt x="57150" y="463296"/>
                  </a:lnTo>
                  <a:lnTo>
                    <a:pt x="0" y="406146"/>
                  </a:lnTo>
                  <a:lnTo>
                    <a:pt x="28575" y="406146"/>
                  </a:lnTo>
                  <a:lnTo>
                    <a:pt x="28575" y="57150"/>
                  </a:lnTo>
                  <a:lnTo>
                    <a:pt x="0" y="57150"/>
                  </a:lnTo>
                  <a:lnTo>
                    <a:pt x="57150" y="0"/>
                  </a:lnTo>
                  <a:close/>
                </a:path>
              </a:pathLst>
            </a:custGeom>
            <a:ln w="0" cap="flat">
              <a:miter lim="127000"/>
            </a:ln>
          </p:spPr>
          <p:style>
            <a:lnRef idx="0">
              <a:srgbClr val="000000">
                <a:alpha val="0"/>
              </a:srgbClr>
            </a:lnRef>
            <a:fillRef idx="1">
              <a:srgbClr val="FFFF00"/>
            </a:fillRef>
            <a:effectRef idx="0">
              <a:scrgbClr r="0" g="0" b="0"/>
            </a:effectRef>
            <a:fontRef idx="none"/>
          </p:style>
          <p:txBody>
            <a:bodyPr/>
            <a:lstStyle/>
            <a:p>
              <a:endParaRPr lang="cs-CZ"/>
            </a:p>
          </p:txBody>
        </p:sp>
        <p:sp>
          <p:nvSpPr>
            <p:cNvPr id="88" name="Shape 93"/>
            <p:cNvSpPr/>
            <p:nvPr/>
          </p:nvSpPr>
          <p:spPr>
            <a:xfrm>
              <a:off x="2034235" y="819912"/>
              <a:ext cx="114300" cy="463296"/>
            </a:xfrm>
            <a:custGeom>
              <a:avLst/>
              <a:gdLst/>
              <a:ahLst/>
              <a:cxnLst/>
              <a:rect l="0" t="0" r="0" b="0"/>
              <a:pathLst>
                <a:path w="114300" h="463296">
                  <a:moveTo>
                    <a:pt x="0" y="57150"/>
                  </a:moveTo>
                  <a:lnTo>
                    <a:pt x="57150" y="0"/>
                  </a:lnTo>
                  <a:lnTo>
                    <a:pt x="114300" y="57150"/>
                  </a:lnTo>
                  <a:lnTo>
                    <a:pt x="85725" y="57150"/>
                  </a:lnTo>
                  <a:lnTo>
                    <a:pt x="85725" y="406146"/>
                  </a:lnTo>
                  <a:lnTo>
                    <a:pt x="114300" y="406146"/>
                  </a:lnTo>
                  <a:lnTo>
                    <a:pt x="57150" y="463296"/>
                  </a:lnTo>
                  <a:lnTo>
                    <a:pt x="0" y="406146"/>
                  </a:lnTo>
                  <a:lnTo>
                    <a:pt x="28575" y="406146"/>
                  </a:lnTo>
                  <a:lnTo>
                    <a:pt x="28575" y="57150"/>
                  </a:lnTo>
                  <a:close/>
                </a:path>
              </a:pathLst>
            </a:custGeom>
            <a:ln w="12192" cap="flat">
              <a:miter lim="127000"/>
            </a:ln>
          </p:spPr>
          <p:style>
            <a:lnRef idx="1">
              <a:srgbClr val="41719C"/>
            </a:lnRef>
            <a:fillRef idx="0">
              <a:srgbClr val="000000">
                <a:alpha val="0"/>
              </a:srgbClr>
            </a:fillRef>
            <a:effectRef idx="0">
              <a:scrgbClr r="0" g="0" b="0"/>
            </a:effectRef>
            <a:fontRef idx="none"/>
          </p:style>
          <p:txBody>
            <a:bodyPr/>
            <a:lstStyle/>
            <a:p>
              <a:endParaRPr lang="cs-CZ"/>
            </a:p>
          </p:txBody>
        </p:sp>
        <p:sp>
          <p:nvSpPr>
            <p:cNvPr id="89" name="Shape 94"/>
            <p:cNvSpPr/>
            <p:nvPr/>
          </p:nvSpPr>
          <p:spPr>
            <a:xfrm>
              <a:off x="2133930" y="914400"/>
              <a:ext cx="87376" cy="1619377"/>
            </a:xfrm>
            <a:custGeom>
              <a:avLst/>
              <a:gdLst/>
              <a:ahLst/>
              <a:cxnLst/>
              <a:rect l="0" t="0" r="0" b="0"/>
              <a:pathLst>
                <a:path w="87376" h="1619377">
                  <a:moveTo>
                    <a:pt x="35941" y="0"/>
                  </a:moveTo>
                  <a:lnTo>
                    <a:pt x="76200" y="75057"/>
                  </a:lnTo>
                  <a:lnTo>
                    <a:pt x="44423" y="75957"/>
                  </a:lnTo>
                  <a:lnTo>
                    <a:pt x="87376" y="1619123"/>
                  </a:lnTo>
                  <a:lnTo>
                    <a:pt x="74676" y="1619377"/>
                  </a:lnTo>
                  <a:lnTo>
                    <a:pt x="31722" y="76317"/>
                  </a:lnTo>
                  <a:lnTo>
                    <a:pt x="0" y="77216"/>
                  </a:lnTo>
                  <a:lnTo>
                    <a:pt x="35941" y="0"/>
                  </a:lnTo>
                  <a:close/>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cs-CZ"/>
            </a:p>
          </p:txBody>
        </p:sp>
        <p:sp>
          <p:nvSpPr>
            <p:cNvPr id="90" name="Shape 95"/>
            <p:cNvSpPr/>
            <p:nvPr/>
          </p:nvSpPr>
          <p:spPr>
            <a:xfrm>
              <a:off x="3370275" y="2182368"/>
              <a:ext cx="128270" cy="1724025"/>
            </a:xfrm>
            <a:custGeom>
              <a:avLst/>
              <a:gdLst/>
              <a:ahLst/>
              <a:cxnLst/>
              <a:rect l="0" t="0" r="0" b="0"/>
              <a:pathLst>
                <a:path w="128270" h="1724025">
                  <a:moveTo>
                    <a:pt x="35560" y="0"/>
                  </a:moveTo>
                  <a:lnTo>
                    <a:pt x="76200" y="74930"/>
                  </a:lnTo>
                  <a:lnTo>
                    <a:pt x="44490" y="75987"/>
                  </a:lnTo>
                  <a:lnTo>
                    <a:pt x="96478" y="1647615"/>
                  </a:lnTo>
                  <a:lnTo>
                    <a:pt x="128270" y="1646555"/>
                  </a:lnTo>
                  <a:lnTo>
                    <a:pt x="92710" y="1724025"/>
                  </a:lnTo>
                  <a:lnTo>
                    <a:pt x="52070" y="1649095"/>
                  </a:lnTo>
                  <a:lnTo>
                    <a:pt x="83779" y="1648038"/>
                  </a:lnTo>
                  <a:lnTo>
                    <a:pt x="31792" y="76410"/>
                  </a:lnTo>
                  <a:lnTo>
                    <a:pt x="0" y="77470"/>
                  </a:lnTo>
                  <a:lnTo>
                    <a:pt x="35560" y="0"/>
                  </a:lnTo>
                  <a:close/>
                </a:path>
              </a:pathLst>
            </a:custGeom>
            <a:ln w="0" cap="flat">
              <a:miter lim="127000"/>
            </a:ln>
          </p:spPr>
          <p:style>
            <a:lnRef idx="0">
              <a:srgbClr val="000000">
                <a:alpha val="0"/>
              </a:srgbClr>
            </a:lnRef>
            <a:fillRef idx="1">
              <a:srgbClr val="92D050"/>
            </a:fillRef>
            <a:effectRef idx="0">
              <a:scrgbClr r="0" g="0" b="0"/>
            </a:effectRef>
            <a:fontRef idx="none"/>
          </p:style>
          <p:txBody>
            <a:bodyPr/>
            <a:lstStyle/>
            <a:p>
              <a:endParaRPr lang="cs-CZ"/>
            </a:p>
          </p:txBody>
        </p:sp>
        <p:sp>
          <p:nvSpPr>
            <p:cNvPr id="91" name="Shape 96"/>
            <p:cNvSpPr/>
            <p:nvPr/>
          </p:nvSpPr>
          <p:spPr>
            <a:xfrm>
              <a:off x="1219149" y="914400"/>
              <a:ext cx="695706" cy="1555115"/>
            </a:xfrm>
            <a:custGeom>
              <a:avLst/>
              <a:gdLst/>
              <a:ahLst/>
              <a:cxnLst/>
              <a:rect l="0" t="0" r="0" b="0"/>
              <a:pathLst>
                <a:path w="695706" h="1555115">
                  <a:moveTo>
                    <a:pt x="691642" y="0"/>
                  </a:moveTo>
                  <a:lnTo>
                    <a:pt x="695706" y="85090"/>
                  </a:lnTo>
                  <a:lnTo>
                    <a:pt x="666705" y="72306"/>
                  </a:lnTo>
                  <a:lnTo>
                    <a:pt x="11684" y="1555115"/>
                  </a:lnTo>
                  <a:lnTo>
                    <a:pt x="0" y="1550035"/>
                  </a:lnTo>
                  <a:lnTo>
                    <a:pt x="655001" y="67147"/>
                  </a:lnTo>
                  <a:lnTo>
                    <a:pt x="625983" y="54356"/>
                  </a:lnTo>
                  <a:lnTo>
                    <a:pt x="691642" y="0"/>
                  </a:lnTo>
                  <a:close/>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cs-CZ"/>
            </a:p>
          </p:txBody>
        </p:sp>
        <p:sp>
          <p:nvSpPr>
            <p:cNvPr id="92" name="Shape 97"/>
            <p:cNvSpPr/>
            <p:nvPr/>
          </p:nvSpPr>
          <p:spPr>
            <a:xfrm>
              <a:off x="2300935" y="914400"/>
              <a:ext cx="1005713" cy="1774825"/>
            </a:xfrm>
            <a:custGeom>
              <a:avLst/>
              <a:gdLst/>
              <a:ahLst/>
              <a:cxnLst/>
              <a:rect l="0" t="0" r="0" b="0"/>
              <a:pathLst>
                <a:path w="1005713" h="1774825">
                  <a:moveTo>
                    <a:pt x="0" y="0"/>
                  </a:moveTo>
                  <a:lnTo>
                    <a:pt x="70612" y="47625"/>
                  </a:lnTo>
                  <a:lnTo>
                    <a:pt x="42949" y="63259"/>
                  </a:lnTo>
                  <a:lnTo>
                    <a:pt x="1005713" y="1768475"/>
                  </a:lnTo>
                  <a:lnTo>
                    <a:pt x="994537" y="1774825"/>
                  </a:lnTo>
                  <a:lnTo>
                    <a:pt x="31908" y="69498"/>
                  </a:lnTo>
                  <a:lnTo>
                    <a:pt x="4318" y="85090"/>
                  </a:lnTo>
                  <a:lnTo>
                    <a:pt x="0" y="0"/>
                  </a:lnTo>
                  <a:close/>
                </a:path>
              </a:pathLst>
            </a:custGeom>
            <a:ln w="0" cap="flat">
              <a:miter lim="127000"/>
            </a:ln>
          </p:spPr>
          <p:style>
            <a:lnRef idx="0">
              <a:srgbClr val="000000">
                <a:alpha val="0"/>
              </a:srgbClr>
            </a:lnRef>
            <a:fillRef idx="1">
              <a:srgbClr val="00B0F0"/>
            </a:fillRef>
            <a:effectRef idx="0">
              <a:scrgbClr r="0" g="0" b="0"/>
            </a:effectRef>
            <a:fontRef idx="none"/>
          </p:style>
          <p:txBody>
            <a:bodyPr/>
            <a:lstStyle/>
            <a:p>
              <a:endParaRPr lang="cs-CZ"/>
            </a:p>
          </p:txBody>
        </p:sp>
        <p:sp>
          <p:nvSpPr>
            <p:cNvPr id="93" name="Shape 98"/>
            <p:cNvSpPr/>
            <p:nvPr/>
          </p:nvSpPr>
          <p:spPr>
            <a:xfrm>
              <a:off x="1986991" y="2025904"/>
              <a:ext cx="995553" cy="1223264"/>
            </a:xfrm>
            <a:custGeom>
              <a:avLst/>
              <a:gdLst/>
              <a:ahLst/>
              <a:cxnLst/>
              <a:rect l="0" t="0" r="0" b="0"/>
              <a:pathLst>
                <a:path w="995553" h="1223264">
                  <a:moveTo>
                    <a:pt x="985647" y="0"/>
                  </a:moveTo>
                  <a:lnTo>
                    <a:pt x="995553" y="8128"/>
                  </a:lnTo>
                  <a:lnTo>
                    <a:pt x="52970" y="1168066"/>
                  </a:lnTo>
                  <a:lnTo>
                    <a:pt x="77597" y="1188085"/>
                  </a:lnTo>
                  <a:lnTo>
                    <a:pt x="0" y="1223264"/>
                  </a:lnTo>
                  <a:lnTo>
                    <a:pt x="18542" y="1140079"/>
                  </a:lnTo>
                  <a:lnTo>
                    <a:pt x="43089" y="1160033"/>
                  </a:lnTo>
                  <a:lnTo>
                    <a:pt x="985647" y="0"/>
                  </a:lnTo>
                  <a:close/>
                </a:path>
              </a:pathLst>
            </a:custGeom>
            <a:ln w="0" cap="flat">
              <a:miter lim="127000"/>
            </a:ln>
          </p:spPr>
          <p:style>
            <a:lnRef idx="0">
              <a:srgbClr val="000000">
                <a:alpha val="0"/>
              </a:srgbClr>
            </a:lnRef>
            <a:fillRef idx="1">
              <a:srgbClr val="FFFF00"/>
            </a:fillRef>
            <a:effectRef idx="0">
              <a:scrgbClr r="0" g="0" b="0"/>
            </a:effectRef>
            <a:fontRef idx="none"/>
          </p:style>
          <p:txBody>
            <a:bodyPr/>
            <a:lstStyle/>
            <a:p>
              <a:endParaRPr lang="cs-CZ"/>
            </a:p>
          </p:txBody>
        </p:sp>
        <p:sp>
          <p:nvSpPr>
            <p:cNvPr id="94" name="Shape 99"/>
            <p:cNvSpPr/>
            <p:nvPr/>
          </p:nvSpPr>
          <p:spPr>
            <a:xfrm>
              <a:off x="2903169" y="2208149"/>
              <a:ext cx="308356" cy="1039876"/>
            </a:xfrm>
            <a:custGeom>
              <a:avLst/>
              <a:gdLst/>
              <a:ahLst/>
              <a:cxnLst/>
              <a:rect l="0" t="0" r="0" b="0"/>
              <a:pathLst>
                <a:path w="308356" h="1039876">
                  <a:moveTo>
                    <a:pt x="296164" y="0"/>
                  </a:moveTo>
                  <a:lnTo>
                    <a:pt x="308356" y="3302"/>
                  </a:lnTo>
                  <a:lnTo>
                    <a:pt x="42858" y="968099"/>
                  </a:lnTo>
                  <a:lnTo>
                    <a:pt x="73406" y="976503"/>
                  </a:lnTo>
                  <a:lnTo>
                    <a:pt x="16510" y="1039876"/>
                  </a:lnTo>
                  <a:lnTo>
                    <a:pt x="0" y="956310"/>
                  </a:lnTo>
                  <a:lnTo>
                    <a:pt x="30562" y="964717"/>
                  </a:lnTo>
                  <a:lnTo>
                    <a:pt x="296164" y="0"/>
                  </a:lnTo>
                  <a:close/>
                </a:path>
              </a:pathLst>
            </a:custGeom>
            <a:ln w="0" cap="flat">
              <a:miter lim="127000"/>
            </a:ln>
          </p:spPr>
          <p:style>
            <a:lnRef idx="0">
              <a:srgbClr val="000000">
                <a:alpha val="0"/>
              </a:srgbClr>
            </a:lnRef>
            <a:fillRef idx="1">
              <a:srgbClr val="FFFF00"/>
            </a:fillRef>
            <a:effectRef idx="0">
              <a:scrgbClr r="0" g="0" b="0"/>
            </a:effectRef>
            <a:fontRef idx="none"/>
          </p:style>
          <p:txBody>
            <a:bodyPr/>
            <a:lstStyle/>
            <a:p>
              <a:endParaRPr lang="cs-CZ"/>
            </a:p>
          </p:txBody>
        </p:sp>
        <p:sp>
          <p:nvSpPr>
            <p:cNvPr id="95" name="Shape 100"/>
            <p:cNvSpPr/>
            <p:nvPr/>
          </p:nvSpPr>
          <p:spPr>
            <a:xfrm>
              <a:off x="3513912" y="2181098"/>
              <a:ext cx="238506" cy="1068070"/>
            </a:xfrm>
            <a:custGeom>
              <a:avLst/>
              <a:gdLst/>
              <a:ahLst/>
              <a:cxnLst/>
              <a:rect l="0" t="0" r="0" b="0"/>
              <a:pathLst>
                <a:path w="238506" h="1068070">
                  <a:moveTo>
                    <a:pt x="12446" y="0"/>
                  </a:moveTo>
                  <a:lnTo>
                    <a:pt x="207342" y="992039"/>
                  </a:lnTo>
                  <a:lnTo>
                    <a:pt x="238506" y="985901"/>
                  </a:lnTo>
                  <a:lnTo>
                    <a:pt x="215773" y="1068070"/>
                  </a:lnTo>
                  <a:lnTo>
                    <a:pt x="163703" y="1000633"/>
                  </a:lnTo>
                  <a:lnTo>
                    <a:pt x="194903" y="994489"/>
                  </a:lnTo>
                  <a:lnTo>
                    <a:pt x="0" y="2540"/>
                  </a:lnTo>
                  <a:lnTo>
                    <a:pt x="12446" y="0"/>
                  </a:lnTo>
                  <a:close/>
                </a:path>
              </a:pathLst>
            </a:custGeom>
            <a:ln w="0" cap="flat">
              <a:miter lim="127000"/>
            </a:ln>
          </p:spPr>
          <p:style>
            <a:lnRef idx="0">
              <a:srgbClr val="000000">
                <a:alpha val="0"/>
              </a:srgbClr>
            </a:lnRef>
            <a:fillRef idx="1">
              <a:srgbClr val="FFFF00"/>
            </a:fillRef>
            <a:effectRef idx="0">
              <a:scrgbClr r="0" g="0" b="0"/>
            </a:effectRef>
            <a:fontRef idx="none"/>
          </p:style>
          <p:txBody>
            <a:bodyPr/>
            <a:lstStyle/>
            <a:p>
              <a:endParaRPr lang="cs-CZ"/>
            </a:p>
          </p:txBody>
        </p:sp>
      </p:grpSp>
      <p:sp>
        <p:nvSpPr>
          <p:cNvPr id="96" name="Obdélník 95"/>
          <p:cNvSpPr/>
          <p:nvPr/>
        </p:nvSpPr>
        <p:spPr>
          <a:xfrm>
            <a:off x="6117408" y="1636269"/>
            <a:ext cx="5856878" cy="2800767"/>
          </a:xfrm>
          <a:prstGeom prst="rect">
            <a:avLst/>
          </a:prstGeom>
        </p:spPr>
        <p:txBody>
          <a:bodyPr wrap="square">
            <a:spAutoFit/>
          </a:bodyPr>
          <a:lstStyle/>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ŘV - Řídicí výbor</a:t>
            </a:r>
          </a:p>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AO - administrátor pro oblast</a:t>
            </a:r>
          </a:p>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KKA - koordinátor klíčových aktivit</a:t>
            </a:r>
          </a:p>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STS - specialista tvorby strategií</a:t>
            </a:r>
          </a:p>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PSI - pracovní skupina inkluze</a:t>
            </a:r>
          </a:p>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PSG - pracovní skupina gramotnost</a:t>
            </a:r>
          </a:p>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PSN - pracovní skupina proti </a:t>
            </a:r>
            <a:r>
              <a:rPr lang="cs-CZ"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šk</a:t>
            </a: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neúspěchu</a:t>
            </a:r>
          </a:p>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V - vedoucí PS</a:t>
            </a:r>
          </a:p>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O - odborník PS</a:t>
            </a:r>
          </a:p>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E - expert</a:t>
            </a:r>
          </a:p>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Člen VDP – člen pro volitelná, doporučená a průřezová opatření</a:t>
            </a:r>
            <a:endParaRPr lang="cs-CZ"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7" name="Obdélník 96"/>
          <p:cNvSpPr/>
          <p:nvPr/>
        </p:nvSpPr>
        <p:spPr>
          <a:xfrm>
            <a:off x="11780097" y="6264798"/>
            <a:ext cx="45719" cy="115684"/>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endParaRPr kumimoji="0" lang="cs-CZ"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endParaRPr kumimoji="0" lang="cs-CZ" sz="1200" b="1"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cs-CZ" sz="1600" b="1"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 </a:t>
            </a:r>
          </a:p>
          <a:p>
            <a:pPr marL="0" marR="0" lvl="0" indent="0" defTabSz="914400" eaLnBrk="1" fontAlgn="auto" latinLnBrk="0" hangingPunct="1">
              <a:lnSpc>
                <a:spcPct val="107000"/>
              </a:lnSpc>
              <a:spcBef>
                <a:spcPts val="0"/>
              </a:spcBef>
              <a:spcAft>
                <a:spcPts val="800"/>
              </a:spcAft>
              <a:buClrTx/>
              <a:buSzTx/>
              <a:buFontTx/>
              <a:buNone/>
              <a:tabLst/>
              <a:defRPr/>
            </a:pPr>
            <a:r>
              <a:rPr kumimoji="0" lang="cs-CZ"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 </a:t>
            </a:r>
          </a:p>
        </p:txBody>
      </p:sp>
      <p:pic>
        <p:nvPicPr>
          <p:cNvPr id="98" name="Obrázek 97"/>
          <p:cNvPicPr>
            <a:picLocks noChangeAspect="1"/>
          </p:cNvPicPr>
          <p:nvPr/>
        </p:nvPicPr>
        <p:blipFill>
          <a:blip r:embed="rId2"/>
          <a:stretch>
            <a:fillRect/>
          </a:stretch>
        </p:blipFill>
        <p:spPr>
          <a:xfrm>
            <a:off x="3478627" y="228487"/>
            <a:ext cx="5762625" cy="1285875"/>
          </a:xfrm>
          <a:prstGeom prst="rect">
            <a:avLst/>
          </a:prstGeom>
        </p:spPr>
      </p:pic>
      <p:sp>
        <p:nvSpPr>
          <p:cNvPr id="100" name="Obdélník 99"/>
          <p:cNvSpPr/>
          <p:nvPr/>
        </p:nvSpPr>
        <p:spPr>
          <a:xfrm>
            <a:off x="6105524" y="4569903"/>
            <a:ext cx="6086476" cy="1323439"/>
          </a:xfrm>
          <a:prstGeom prst="rect">
            <a:avLst/>
          </a:prstGeom>
        </p:spPr>
        <p:txBody>
          <a:bodyPr wrap="square">
            <a:spAutoFit/>
          </a:bodyPr>
          <a:lstStyle/>
          <a:p>
            <a:r>
              <a:rPr lang="cs-CZ" sz="1600" b="1" dirty="0">
                <a:solidFill>
                  <a:srgbClr val="002060"/>
                </a:solidFill>
                <a:latin typeface="Calibri" panose="020F0502020204030204" pitchFamily="34" charset="0"/>
              </a:rPr>
              <a:t>Vedoucí PS – komunikuje s AO,  zodpovídá za předání  podkladu</a:t>
            </a:r>
          </a:p>
          <a:p>
            <a:r>
              <a:rPr lang="cs-CZ" sz="1600" b="1" dirty="0">
                <a:solidFill>
                  <a:srgbClr val="002060"/>
                </a:solidFill>
                <a:latin typeface="Calibri" panose="020F0502020204030204" pitchFamily="34" charset="0"/>
              </a:rPr>
              <a:t> pro ŘV</a:t>
            </a:r>
          </a:p>
          <a:p>
            <a:r>
              <a:rPr lang="cs-CZ" sz="1600" b="1" dirty="0">
                <a:solidFill>
                  <a:srgbClr val="002060"/>
                </a:solidFill>
                <a:latin typeface="Calibri" panose="020F0502020204030204" pitchFamily="34" charset="0"/>
              </a:rPr>
              <a:t> Odborník z PS – komunikuje s STS, s experty, s členy VDP</a:t>
            </a:r>
          </a:p>
          <a:p>
            <a:r>
              <a:rPr lang="cs-CZ" sz="1600" b="1" dirty="0">
                <a:solidFill>
                  <a:srgbClr val="002060"/>
                </a:solidFill>
                <a:latin typeface="Calibri" panose="020F0502020204030204" pitchFamily="34" charset="0"/>
              </a:rPr>
              <a:t> Člen VDP – komunikuje se všemi PS, společně s odborníkem PS a STS</a:t>
            </a:r>
          </a:p>
          <a:p>
            <a:r>
              <a:rPr lang="cs-CZ" sz="1600" b="1" dirty="0">
                <a:solidFill>
                  <a:srgbClr val="002060"/>
                </a:solidFill>
                <a:latin typeface="Calibri" panose="020F0502020204030204" pitchFamily="34" charset="0"/>
              </a:rPr>
              <a:t> Člen PS – připomínkuje, diskutuje, vzdělává se, setkává se</a:t>
            </a:r>
          </a:p>
        </p:txBody>
      </p:sp>
      <p:pic>
        <p:nvPicPr>
          <p:cNvPr id="101" name="Obrázek 100" descr="C:\Users\Eva\Desktop\znak Luže"/>
          <p:cNvPicPr/>
          <p:nvPr/>
        </p:nvPicPr>
        <p:blipFill>
          <a:blip r:embed="rId3">
            <a:extLst>
              <a:ext uri="{28A0092B-C50C-407E-A947-70E740481C1C}">
                <a14:useLocalDpi xmlns:a14="http://schemas.microsoft.com/office/drawing/2010/main" val="0"/>
              </a:ext>
            </a:extLst>
          </a:blip>
          <a:srcRect/>
          <a:stretch>
            <a:fillRect/>
          </a:stretch>
        </p:blipFill>
        <p:spPr bwMode="auto">
          <a:xfrm>
            <a:off x="5476874" y="5933659"/>
            <a:ext cx="628650" cy="738505"/>
          </a:xfrm>
          <a:prstGeom prst="rect">
            <a:avLst/>
          </a:prstGeom>
          <a:noFill/>
          <a:ln>
            <a:noFill/>
          </a:ln>
        </p:spPr>
      </p:pic>
    </p:spTree>
    <p:extLst>
      <p:ext uri="{BB962C8B-B14F-4D97-AF65-F5344CB8AC3E}">
        <p14:creationId xmlns:p14="http://schemas.microsoft.com/office/powerpoint/2010/main" val="2798663727"/>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628</TotalTime>
  <Words>909</Words>
  <Application>Microsoft Office PowerPoint</Application>
  <PresentationFormat>Širokoúhlá obrazovka</PresentationFormat>
  <Paragraphs>311</Paragraphs>
  <Slides>21</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Arial</vt:lpstr>
      <vt:lpstr>Calibri</vt:lpstr>
      <vt:lpstr>Gill Sans MT</vt:lpstr>
      <vt:lpstr>Symbol</vt:lpstr>
      <vt:lpstr>Times New Roman</vt:lpstr>
      <vt:lpstr>Galerie</vt:lpstr>
      <vt:lpstr>Místní akční plán rozvoje vzdělávání v ORP Chrudim</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 Barborik</dc:creator>
  <cp:lastModifiedBy>Eva Feyfarova</cp:lastModifiedBy>
  <cp:revision>88</cp:revision>
  <dcterms:created xsi:type="dcterms:W3CDTF">2013-07-31T14:15:51Z</dcterms:created>
  <dcterms:modified xsi:type="dcterms:W3CDTF">2016-03-16T09:19:06Z</dcterms:modified>
</cp:coreProperties>
</file>