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95" r:id="rId2"/>
    <p:sldId id="278" r:id="rId3"/>
    <p:sldId id="294" r:id="rId4"/>
    <p:sldId id="283" r:id="rId5"/>
    <p:sldId id="284" r:id="rId6"/>
    <p:sldId id="285" r:id="rId7"/>
    <p:sldId id="263" r:id="rId8"/>
    <p:sldId id="276" r:id="rId9"/>
    <p:sldId id="289" r:id="rId10"/>
    <p:sldId id="290" r:id="rId11"/>
    <p:sldId id="291" r:id="rId12"/>
    <p:sldId id="292" r:id="rId13"/>
    <p:sldId id="262" r:id="rId14"/>
    <p:sldId id="258" r:id="rId15"/>
    <p:sldId id="286" r:id="rId16"/>
    <p:sldId id="287" r:id="rId17"/>
    <p:sldId id="288" r:id="rId18"/>
    <p:sldId id="259" r:id="rId19"/>
    <p:sldId id="268" r:id="rId20"/>
    <p:sldId id="270" r:id="rId21"/>
    <p:sldId id="267" r:id="rId22"/>
    <p:sldId id="293" r:id="rId23"/>
    <p:sldId id="279" r:id="rId24"/>
    <p:sldId id="280" r:id="rId25"/>
    <p:sldId id="266" r:id="rId26"/>
    <p:sldId id="277" r:id="rId27"/>
    <p:sldId id="272" r:id="rId28"/>
    <p:sldId id="281" r:id="rId29"/>
    <p:sldId id="27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8" autoAdjust="0"/>
    <p:restoredTop sz="94660"/>
  </p:normalViewPr>
  <p:slideViewPr>
    <p:cSldViewPr snapToGrid="0">
      <p:cViewPr varScale="1">
        <p:scale>
          <a:sx n="79" d="100"/>
          <a:sy n="79" d="100"/>
        </p:scale>
        <p:origin x="6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267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MAP v ORP Chrudim 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88CCF-DFEA-42F9-B526-D58B5B35C896}" type="datetimeFigureOut">
              <a:rPr lang="cs-CZ" smtClean="0"/>
              <a:t>15.03.2017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E730A-8534-4993-B172-6BA0BA403B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3701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7-03-14T22:22:48.9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13121 9745 0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MAP v ORP Chrudim 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88B30-896B-403D-8145-1A5559FF3E70}" type="datetimeFigureOut">
              <a:rPr lang="cs-CZ" smtClean="0"/>
              <a:t>15.03.2017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0E2C3-E724-4649-9633-41848EED5B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29638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výzva  CLLD x výzvy MAS, podpora výuky i v dalších oblastech vč. kmenových tříd – dostupnost základního, středního  a </a:t>
            </a:r>
            <a:r>
              <a:rPr lang="cs-CZ" dirty="0" err="1"/>
              <a:t>ZaN</a:t>
            </a:r>
            <a:r>
              <a:rPr lang="cs-CZ" dirty="0"/>
              <a:t> vzdělávání ve venkovských oblastech - omezující KK, podpora DDM, ZUŠ, sportu, </a:t>
            </a:r>
            <a:r>
              <a:rPr lang="cs-CZ" dirty="0" err="1"/>
              <a:t>spec</a:t>
            </a:r>
            <a:r>
              <a:rPr lang="cs-CZ" dirty="0"/>
              <a:t>. učebny  x malotřídky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/>
              <a:t>MAP v ORP Chrudim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50E2C3-E724-4649-9633-41848EED5B4B}" type="slidenum">
              <a:rPr lang="cs-CZ" smtClean="0"/>
              <a:t>6</a:t>
            </a:fld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685800" y="4557090"/>
            <a:ext cx="5486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výzva  CLLD x výzvy MAS, podpora výuky i v dalších oblastech vč. kmenových tříd – dostupnost základního, středního  a </a:t>
            </a:r>
            <a:r>
              <a:rPr lang="cs-CZ" dirty="0" err="1"/>
              <a:t>ZaN</a:t>
            </a:r>
            <a:r>
              <a:rPr lang="cs-CZ" dirty="0"/>
              <a:t> vzdělávání ve venkovských oblastech - omezující KK, podpora DDM, ZUŠ, sportu, </a:t>
            </a:r>
            <a:r>
              <a:rPr lang="cs-CZ" dirty="0" err="1"/>
              <a:t>spec</a:t>
            </a:r>
            <a:r>
              <a:rPr lang="cs-CZ" dirty="0"/>
              <a:t>. učebny  x malotřídky</a:t>
            </a:r>
          </a:p>
        </p:txBody>
      </p:sp>
    </p:spTree>
    <p:extLst>
      <p:ext uri="{BB962C8B-B14F-4D97-AF65-F5344CB8AC3E}">
        <p14:creationId xmlns:p14="http://schemas.microsoft.com/office/powerpoint/2010/main" val="468512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1.Partnerství, potenciál pedagogů, potenciál žáků – nejprve se sejít a pojmenovat společné problémy, připravit pedagogy(jsou jiné než my), rozvíjet potenciál žáků dle jejich potřeb a zájmů, priorit a pohledu na svět.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/>
              <a:t>MAP v ORP Chrudim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50E2C3-E724-4649-9633-41848EED5B4B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714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Podklad pro schvalování – pracovní verze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/>
              <a:t>MAP v ORP Chrudim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50E2C3-E724-4649-9633-41848EED5B4B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150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Integrované územní investice, </a:t>
            </a:r>
            <a:r>
              <a:rPr lang="cs-CZ" dirty="0" err="1"/>
              <a:t>nár</a:t>
            </a:r>
            <a:r>
              <a:rPr lang="cs-CZ" dirty="0"/>
              <a:t>. institut dalšího vzdělávání, Hospodářská komora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/>
              <a:t>MAP v ORP Chrudim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50E2C3-E724-4649-9633-41848EED5B4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70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Čtení jako zdroj objevování potenciálu, </a:t>
            </a:r>
            <a:r>
              <a:rPr lang="cs-CZ" dirty="0" err="1"/>
              <a:t>ped</a:t>
            </a:r>
            <a:r>
              <a:rPr lang="cs-CZ" dirty="0"/>
              <a:t>. fakulta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/>
              <a:t>MAP v ORP Chrudim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50E2C3-E724-4649-9633-41848EED5B4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681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Jak je budeme realizovat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/>
              <a:t>MAP v ORP Chrudim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50E2C3-E724-4649-9633-41848EED5B4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886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Kde na plánované aktivity </a:t>
            </a:r>
            <a:r>
              <a:rPr lang="cs-CZ"/>
              <a:t>najít prostředky?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/>
              <a:t>MAP v ORP Chrudim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50E2C3-E724-4649-9633-41848EED5B4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918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Vychytali jsme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/>
              <a:t>MAP v ORP Chrudim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50E2C3-E724-4649-9633-41848EED5B4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3966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Dotazník jako základ, o co je největší zájem – po krajích zapojeni všichni realizátoři </a:t>
            </a:r>
            <a:r>
              <a:rPr lang="cs-CZ" dirty="0" err="1"/>
              <a:t>Ipo</a:t>
            </a:r>
            <a:r>
              <a:rPr lang="cs-CZ" dirty="0"/>
              <a:t> MAP včetně ORP, 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/>
              <a:t>MAP v ORP Chrudim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50E2C3-E724-4649-9633-41848EED5B4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735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AS , – hl. aktivity máme, ale zásobník, aby se nedublovaly, AŠ máme, ale o co je největší zájem ve vztahu k opatřením</a:t>
            </a:r>
          </a:p>
          <a:p>
            <a:r>
              <a:rPr lang="cs-CZ" dirty="0" err="1"/>
              <a:t>ostrůvkovatění</a:t>
            </a:r>
            <a:r>
              <a:rPr lang="cs-CZ" dirty="0"/>
              <a:t> –převážení dětí rodiči, ztráta identity</a:t>
            </a:r>
          </a:p>
          <a:p>
            <a:r>
              <a:rPr lang="cs-CZ" dirty="0"/>
              <a:t> generické dítě – bez adjektiv, paušalizování</a:t>
            </a:r>
          </a:p>
          <a:p>
            <a:r>
              <a:rPr lang="cs-CZ" dirty="0"/>
              <a:t> úzkost a nejistota, např. zda se cítí být Evropany a mají obavy z imigrantů</a:t>
            </a:r>
          </a:p>
          <a:p>
            <a:r>
              <a:rPr lang="cs-CZ" dirty="0" err="1"/>
              <a:t>generation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“, vše </a:t>
            </a:r>
            <a:r>
              <a:rPr lang="cs-CZ" dirty="0" err="1"/>
              <a:t>vygooglí</a:t>
            </a:r>
            <a:r>
              <a:rPr lang="cs-CZ" dirty="0"/>
              <a:t>, ale telefon a net nepotřebují</a:t>
            </a:r>
          </a:p>
          <a:p>
            <a:r>
              <a:rPr lang="cs-CZ" dirty="0"/>
              <a:t>zájem o NNO (člen představenstva), o dobrovolnictví, a </a:t>
            </a:r>
            <a:r>
              <a:rPr lang="cs-CZ" dirty="0" err="1"/>
              <a:t>štastní</a:t>
            </a:r>
            <a:r>
              <a:rPr lang="cs-CZ" dirty="0"/>
              <a:t> bez volebního práva</a:t>
            </a:r>
          </a:p>
          <a:p>
            <a:r>
              <a:rPr lang="cs-CZ" dirty="0"/>
              <a:t>rozmazané životy, sami si stanoví, kdo jsou, WC, krásná mladá žena</a:t>
            </a:r>
          </a:p>
          <a:p>
            <a:r>
              <a:rPr lang="cs-CZ" dirty="0"/>
              <a:t> testování hranic –měření dat-spánek ,dech, tep,</a:t>
            </a:r>
          </a:p>
          <a:p>
            <a:r>
              <a:rPr lang="cs-CZ" dirty="0"/>
              <a:t> vylepši sám sebe – v čem jsem maximálně dobrý včetně sebevzdělávání(</a:t>
            </a:r>
            <a:r>
              <a:rPr lang="cs-CZ" dirty="0" err="1"/>
              <a:t>hackni</a:t>
            </a:r>
            <a:r>
              <a:rPr lang="cs-CZ" dirty="0"/>
              <a:t> svůj život)-,tedy zájem o inovativní formy učení</a:t>
            </a:r>
          </a:p>
          <a:p>
            <a:r>
              <a:rPr lang="cs-CZ" dirty="0"/>
              <a:t> webové komunity – tradiční rituály, obtížnost vstupu  </a:t>
            </a:r>
            <a:r>
              <a:rPr lang="cs-CZ" dirty="0" err="1"/>
              <a:t>twilight</a:t>
            </a:r>
            <a:r>
              <a:rPr lang="cs-CZ" dirty="0"/>
              <a:t> </a:t>
            </a:r>
            <a:r>
              <a:rPr lang="cs-CZ" dirty="0" err="1"/>
              <a:t>saga</a:t>
            </a:r>
            <a:r>
              <a:rPr lang="cs-CZ" dirty="0"/>
              <a:t>-upíři, vlkodlaci</a:t>
            </a:r>
          </a:p>
          <a:p>
            <a:r>
              <a:rPr lang="cs-CZ" dirty="0"/>
              <a:t>,návrat k sobě – popis emocí, zranitelnost a otevřenost</a:t>
            </a:r>
          </a:p>
          <a:p>
            <a:endParaRPr lang="cs-CZ" dirty="0"/>
          </a:p>
          <a:p>
            <a:r>
              <a:rPr lang="cs-CZ" dirty="0"/>
              <a:t>Např. zařadit netradiční analýzy do výuky, technologie a co dokáže mysl(</a:t>
            </a:r>
            <a:r>
              <a:rPr lang="cs-CZ" dirty="0" err="1"/>
              <a:t>neurorestart</a:t>
            </a:r>
            <a:endParaRPr lang="cs-CZ" dirty="0"/>
          </a:p>
          <a:p>
            <a:r>
              <a:rPr lang="cs-CZ" dirty="0"/>
              <a:t>Anti trendy – nečekanost, jedinečnost, předsudky</a:t>
            </a:r>
          </a:p>
          <a:p>
            <a:r>
              <a:rPr lang="cs-CZ" dirty="0"/>
              <a:t>MLUVIT o tom, co si představují (na co myslím, tvořím)</a:t>
            </a:r>
          </a:p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/>
              <a:t>MAP v ORP Chrudim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50E2C3-E724-4649-9633-41848EED5B4B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875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Je třeba dosáhnout koordinace, nepřekrývání výstupů a  říct, o co stojí pedagogická veřejnost, o co odborníci, o co rodiče, o co zaměstnavatelé atd. – tj. komunitní dialog,  MAPy předají (chtějí?)</a:t>
            </a:r>
          </a:p>
          <a:p>
            <a:endParaRPr lang="cs-CZ" dirty="0"/>
          </a:p>
          <a:p>
            <a:r>
              <a:rPr lang="cs-CZ" dirty="0"/>
              <a:t>Přínos CLLD: znalost území (dalších partnerů), sběr informací, komunikace se školami, zajištění setkávání, strategické plánování (i v současných MAP), tvorba nových partnerství- komise, strategické dokumenty</a:t>
            </a:r>
          </a:p>
          <a:p>
            <a:endParaRPr lang="cs-CZ" dirty="0"/>
          </a:p>
          <a:p>
            <a:r>
              <a:rPr lang="cs-CZ" dirty="0"/>
              <a:t> MAP identifikuje, v partnerství projedná výstupy x MŠMT (NIDV,OP VVV…, ), vytváří cesty realizace identifikovaných potřeb, výstupů  – výzvy, vzdělávání, koncepce…. </a:t>
            </a:r>
          </a:p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/>
              <a:t>MAP v ORP Chrudim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50E2C3-E724-4649-9633-41848EED5B4B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710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900E-32F9-45B1-B3BC-92D156A15B02}" type="datetime1">
              <a:rPr lang="en-US" smtClean="0"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B6B39-2794-43EF-ACC3-31CE4E76150E}" type="datetime1">
              <a:rPr lang="en-US" smtClean="0"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1A25-6849-4FE1-99C8-D40BB9D52CB9}" type="datetime1">
              <a:rPr lang="en-US" smtClean="0"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A41AE-EA47-4A89-95A6-727CB72EB2C1}" type="datetime1">
              <a:rPr lang="en-US" smtClean="0"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9BA1-186D-4820-AA4D-BE0EAAD64190}" type="datetime1">
              <a:rPr lang="en-US" smtClean="0"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3AC0-B581-4A8D-9895-7631EF5B847E}" type="datetime1">
              <a:rPr lang="en-US" smtClean="0"/>
              <a:t>3/15/2017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EFB8-DCC3-4E9E-9D0A-6912D39B847A}" type="datetime1">
              <a:rPr lang="en-US" smtClean="0"/>
              <a:t>3/15/2017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34F5-959D-41F0-A9DA-E1515DA431B3}" type="datetime1">
              <a:rPr lang="en-US" smtClean="0"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0458E-026B-488C-B7BF-AB8EEE33A7A8}" type="datetime1">
              <a:rPr lang="en-US" smtClean="0"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85D9C-6C5F-4A8E-AA0B-C0AA2EC14A99}" type="datetime1">
              <a:rPr lang="en-US" smtClean="0"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CDE2-8AB5-430F-B355-BE2C8A6C7F48}" type="datetime1">
              <a:rPr lang="en-US" smtClean="0"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8C16-92F1-4C31-A87B-4E60B9100B54}" type="datetime1">
              <a:rPr lang="en-US" smtClean="0"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7A01-45ED-40C7-9B87-B954B0683AF6}" type="datetime1">
              <a:rPr lang="en-US" smtClean="0"/>
              <a:t>3/15/2017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0853-51D4-4D84-B028-7486013FDC92}" type="datetime1">
              <a:rPr lang="en-US" smtClean="0"/>
              <a:t>3/15/2017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2293-43F8-43DE-982D-2761EC380FD6}" type="datetime1">
              <a:rPr lang="en-US" smtClean="0"/>
              <a:t>3/15/2017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AE1B-E089-4808-AD2B-7C83B84D2DB9}" type="datetime1">
              <a:rPr lang="en-US" smtClean="0"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5DF4-5DFF-4690-B401-A27A42554561}" type="datetime1">
              <a:rPr lang="en-US" smtClean="0"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tx1"/>
            </a:gs>
            <a:gs pos="41000">
              <a:srgbClr val="FFFF00"/>
            </a:gs>
            <a:gs pos="82000">
              <a:schemeClr val="accent1">
                <a:lumMod val="45000"/>
                <a:lumOff val="55000"/>
              </a:schemeClr>
            </a:gs>
            <a:gs pos="96000">
              <a:srgbClr val="00206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1B48C-03CF-413F-B14C-B4B7BEA1F7D2}" type="datetime1">
              <a:rPr lang="en-US" smtClean="0"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>
    <p:circle/>
  </p:transition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hyperlink" Target="http://www.rvp.cz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emf"/><Relationship Id="rId5" Type="http://schemas.openxmlformats.org/officeDocument/2006/relationships/customXml" Target="../ink/ink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2"/>
          <p:cNvSpPr txBox="1">
            <a:spLocks/>
          </p:cNvSpPr>
          <p:nvPr/>
        </p:nvSpPr>
        <p:spPr>
          <a:xfrm>
            <a:off x="1173238" y="1890346"/>
            <a:ext cx="10094318" cy="3723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535" y="87958"/>
            <a:ext cx="4943336" cy="110258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473" y="5832263"/>
            <a:ext cx="691460" cy="81384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90365" y="1672427"/>
            <a:ext cx="1086006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cs-CZ" dirty="0"/>
            </a:br>
            <a:r>
              <a:rPr lang="cs-CZ" sz="2800" b="1" dirty="0">
                <a:solidFill>
                  <a:schemeClr val="bg1"/>
                </a:solidFill>
              </a:rPr>
              <a:t>3. setkání Řídicího výboru a pracovních skupin k projektu </a:t>
            </a:r>
            <a:br>
              <a:rPr lang="cs-CZ" sz="2800" b="1" dirty="0">
                <a:solidFill>
                  <a:schemeClr val="bg1"/>
                </a:solidFill>
              </a:rPr>
            </a:br>
            <a:r>
              <a:rPr lang="cs-CZ" sz="2800" b="1" dirty="0">
                <a:solidFill>
                  <a:schemeClr val="bg1"/>
                </a:solidFill>
              </a:rPr>
              <a:t>	Místní akční plán rozvoje vzdělávání v ORP Chrudim</a:t>
            </a:r>
            <a:br>
              <a:rPr lang="cs-CZ" sz="2800" b="1" dirty="0">
                <a:solidFill>
                  <a:schemeClr val="bg1"/>
                </a:solidFill>
              </a:rPr>
            </a:br>
            <a:r>
              <a:rPr lang="cs-CZ" sz="2800" b="1" dirty="0">
                <a:solidFill>
                  <a:schemeClr val="bg1"/>
                </a:solidFill>
              </a:rPr>
              <a:t> </a:t>
            </a:r>
            <a:br>
              <a:rPr lang="cs-CZ" sz="2800" b="1" dirty="0">
                <a:solidFill>
                  <a:schemeClr val="bg1"/>
                </a:solidFill>
              </a:rPr>
            </a:br>
            <a:r>
              <a:rPr lang="cs-CZ" sz="2800" b="1" dirty="0">
                <a:solidFill>
                  <a:schemeClr val="bg1"/>
                </a:solidFill>
              </a:rPr>
              <a:t>CZ.02.3.68/0.0/0.0/15_005/0000069</a:t>
            </a:r>
            <a:br>
              <a:rPr lang="cs-CZ" sz="2800" b="1" dirty="0">
                <a:solidFill>
                  <a:schemeClr val="bg1"/>
                </a:solidFill>
              </a:rPr>
            </a:br>
            <a:br>
              <a:rPr lang="cs-CZ" sz="2800" b="1" dirty="0">
                <a:solidFill>
                  <a:schemeClr val="bg1"/>
                </a:solidFill>
              </a:rPr>
            </a:br>
            <a:r>
              <a:rPr lang="cs-CZ" sz="2800" b="1" dirty="0">
                <a:solidFill>
                  <a:schemeClr val="bg1"/>
                </a:solidFill>
              </a:rPr>
              <a:t>15. březen 2017 od 15 hodin na Městském úřadě v Chrudimi 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14919"/>
      </p:ext>
    </p:extLst>
  </p:cSld>
  <p:clrMapOvr>
    <a:masterClrMapping/>
  </p:clrMapOvr>
  <p:transition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211" y="2138082"/>
            <a:ext cx="8500186" cy="4719918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510989" y="383756"/>
            <a:ext cx="10730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1.</a:t>
            </a:r>
          </a:p>
        </p:txBody>
      </p:sp>
      <p:sp>
        <p:nvSpPr>
          <p:cNvPr id="3" name="Obdélník 2"/>
          <p:cNvSpPr/>
          <p:nvPr/>
        </p:nvSpPr>
        <p:spPr>
          <a:xfrm>
            <a:off x="806824" y="383756"/>
            <a:ext cx="107576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Zájem o rozvoj řemesel s preferencí technických oborů, zájem o uplatnění v regionu a </a:t>
            </a:r>
          </a:p>
          <a:p>
            <a:r>
              <a:rPr lang="cs-CZ" b="1" dirty="0">
                <a:solidFill>
                  <a:srgbClr val="002060"/>
                </a:solidFill>
              </a:rPr>
              <a:t>o spolupráci s Hospodářskou komorou vytváří kvalitní oporu pro profesně orientovaný implementační projekt.</a:t>
            </a:r>
          </a:p>
        </p:txBody>
      </p:sp>
    </p:spTree>
    <p:extLst>
      <p:ext uri="{BB962C8B-B14F-4D97-AF65-F5344CB8AC3E}">
        <p14:creationId xmlns:p14="http://schemas.microsoft.com/office/powerpoint/2010/main" val="3079179570"/>
      </p:ext>
    </p:extLst>
  </p:cSld>
  <p:clrMapOvr>
    <a:masterClrMapping/>
  </p:clrMapOvr>
  <p:transition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427" y="1815353"/>
            <a:ext cx="7584691" cy="4924759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833719" y="588567"/>
            <a:ext cx="10273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2. Rozvoj čtenářské gramotnosti ve spojení s rozvojem individuálních zájmů (čtení v kamenech, propojuje i environmentální výchovu) a s objevováním potenciálu dětí a žáků (nejen testy), tudíž spolupráce se zájmovými organizacemi a přirozená inkluze.</a:t>
            </a:r>
          </a:p>
        </p:txBody>
      </p:sp>
    </p:spTree>
    <p:extLst>
      <p:ext uri="{BB962C8B-B14F-4D97-AF65-F5344CB8AC3E}">
        <p14:creationId xmlns:p14="http://schemas.microsoft.com/office/powerpoint/2010/main" val="1535539113"/>
      </p:ext>
    </p:extLst>
  </p:cSld>
  <p:clrMapOvr>
    <a:masterClrMapping/>
  </p:clrMapOvr>
  <p:transition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115" y="1922929"/>
            <a:ext cx="6479889" cy="4623867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524436" y="444677"/>
            <a:ext cx="11201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3. Důraz na regionální aspekt jak v souvislosti se sdílením zkušeností v rámci regionu, diskusí o neformálních způsobech pomoci expertů nejen v procesu výuky, ale i rady  rodičům a vedoucím zájmových organizací, a zájem o další spolupráci a setkávání – úloha MAS.</a:t>
            </a:r>
          </a:p>
        </p:txBody>
      </p:sp>
    </p:spTree>
    <p:extLst>
      <p:ext uri="{BB962C8B-B14F-4D97-AF65-F5344CB8AC3E}">
        <p14:creationId xmlns:p14="http://schemas.microsoft.com/office/powerpoint/2010/main" val="2879768004"/>
      </p:ext>
    </p:extLst>
  </p:cSld>
  <p:clrMapOvr>
    <a:masterClrMapping/>
  </p:clrMapOvr>
  <p:transition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735" y="1282286"/>
            <a:ext cx="9834759" cy="4577715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769" y="136892"/>
            <a:ext cx="4238693" cy="94541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6435" y="6059979"/>
            <a:ext cx="521174" cy="61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79396"/>
      </p:ext>
    </p:extLst>
  </p:cSld>
  <p:clrMapOvr>
    <a:masterClrMapping/>
  </p:clrMapOvr>
  <p:transition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2" y="964063"/>
            <a:ext cx="10353761" cy="608338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Návaznost MAP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768" y="18647"/>
            <a:ext cx="4238693" cy="94541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85217" y="1268232"/>
            <a:ext cx="1121091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dirty="0">
                <a:solidFill>
                  <a:schemeClr val="bg1"/>
                </a:solidFill>
              </a:rPr>
              <a:t>MAP 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cíl: kontinuita výzev,  7 - 9/2017, na 3 roky, návaznost na stávající MAPy – </a:t>
            </a:r>
            <a:r>
              <a:rPr lang="cs-CZ" sz="2400" dirty="0" err="1">
                <a:solidFill>
                  <a:schemeClr val="bg1"/>
                </a:solidFill>
              </a:rPr>
              <a:t>území,stejné</a:t>
            </a:r>
            <a:r>
              <a:rPr lang="cs-CZ" sz="2400" dirty="0">
                <a:solidFill>
                  <a:schemeClr val="bg1"/>
                </a:solidFill>
              </a:rPr>
              <a:t> financování,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důraz na zapojení ředitelů – tvorba ŠAP, plán rozvoje školy, možnost odměny pro ředitele,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cíle stejné, návaznost na ČŠI, Kvalitní školu, spravedlivost ve vzdělávání pro všechny děti a žáky, důraz na spolupráci s veřejností a rodiči,  posílit skupinu ředitelé a zřizovatelé,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Posilování vazby na další OP,  nově PS pro plánování MAP a financování MAP, orientace na místní lídry, vzdělávací akce pro rodiče, vlastní profil na FB, setkání v partnerství,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koordinace zapojení škol z území do </a:t>
            </a:r>
            <a:r>
              <a:rPr lang="cs-CZ" sz="2400" dirty="0" err="1">
                <a:solidFill>
                  <a:schemeClr val="bg1"/>
                </a:solidFill>
              </a:rPr>
              <a:t>Ips</a:t>
            </a:r>
            <a:r>
              <a:rPr lang="cs-CZ" sz="2400" dirty="0">
                <a:solidFill>
                  <a:schemeClr val="bg1"/>
                </a:solidFill>
              </a:rPr>
              <a:t>, profesionalizace týmů.</a:t>
            </a:r>
          </a:p>
          <a:p>
            <a:endParaRPr lang="cs-CZ" sz="2000" dirty="0">
              <a:solidFill>
                <a:schemeClr val="bg1"/>
              </a:solidFill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467" y="6172655"/>
            <a:ext cx="518205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24786"/>
      </p:ext>
    </p:extLst>
  </p:cSld>
  <p:clrMapOvr>
    <a:masterClrMapping/>
  </p:clrMapOvr>
  <p:transition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Návaznost MAP</a:t>
            </a:r>
          </a:p>
        </p:txBody>
      </p:sp>
      <p:sp>
        <p:nvSpPr>
          <p:cNvPr id="4" name="Obdélník 3"/>
          <p:cNvSpPr/>
          <p:nvPr/>
        </p:nvSpPr>
        <p:spPr>
          <a:xfrm>
            <a:off x="913795" y="1660440"/>
            <a:ext cx="106610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dirty="0">
                <a:solidFill>
                  <a:schemeClr val="bg1"/>
                </a:solidFill>
              </a:rPr>
              <a:t>Implementace MAP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cíl: realizace partnerských projektů a sítí naplánovaných v MAP, leden 2018, obecnější vymezení aktivit, možnost úprav dle ročního MAP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Zájem o sdílení zkušeností, metodickou pomoc, otázky přípravy pedagogů,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nové otázky typu kybernetická gramotnost a bezpečnost, provázanost IPS, spolupráce se zaměstnavateli, hlubší spolupráce MŠ, ZŠ, SŠ a </a:t>
            </a:r>
            <a:r>
              <a:rPr lang="cs-CZ" sz="2400" dirty="0" err="1">
                <a:solidFill>
                  <a:schemeClr val="bg1"/>
                </a:solidFill>
              </a:rPr>
              <a:t>ZaN</a:t>
            </a:r>
            <a:r>
              <a:rPr lang="cs-CZ" sz="2400" dirty="0">
                <a:solidFill>
                  <a:schemeClr val="bg1"/>
                </a:solidFill>
              </a:rPr>
              <a:t>, spolupráce škol a zájmových organizací (bez ohledu na SVL), spolupráce se sociálními službami v území (CLLD),</a:t>
            </a:r>
          </a:p>
          <a:p>
            <a:pPr algn="just"/>
            <a:r>
              <a:rPr lang="cs-CZ" sz="2400" dirty="0">
                <a:solidFill>
                  <a:schemeClr val="bg1"/>
                </a:solidFill>
              </a:rPr>
              <a:t>Implementace MAP II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Povinná evaluace přínosů akčního plánování pro území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769" y="136892"/>
            <a:ext cx="4238693" cy="8055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435" y="6059979"/>
            <a:ext cx="521174" cy="61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35864"/>
      </p:ext>
    </p:extLst>
  </p:cSld>
  <p:clrMapOvr>
    <a:masterClrMapping/>
  </p:clrMapOvr>
  <p:transition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4" y="841235"/>
            <a:ext cx="10353761" cy="938784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Návaznost MAP</a:t>
            </a:r>
          </a:p>
        </p:txBody>
      </p:sp>
      <p:sp>
        <p:nvSpPr>
          <p:cNvPr id="4" name="Obdélník 3"/>
          <p:cNvSpPr/>
          <p:nvPr/>
        </p:nvSpPr>
        <p:spPr>
          <a:xfrm>
            <a:off x="439683" y="1551613"/>
            <a:ext cx="113019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solidFill>
                  <a:schemeClr val="bg1"/>
                </a:solidFill>
              </a:rPr>
              <a:t>Šablony –  i díky  MAP a MAS, březen 2018, </a:t>
            </a:r>
          </a:p>
          <a:p>
            <a:pPr algn="just"/>
            <a:r>
              <a:rPr lang="cs-CZ" sz="2000" dirty="0">
                <a:solidFill>
                  <a:schemeClr val="bg1"/>
                </a:solidFill>
              </a:rPr>
              <a:t>podpora zájmového vzdělávání – podzim 2017, neformální je ještě v jednání</a:t>
            </a:r>
          </a:p>
          <a:p>
            <a:pPr algn="just"/>
            <a:endParaRPr lang="cs-CZ" sz="2000" dirty="0">
              <a:solidFill>
                <a:schemeClr val="bg1"/>
              </a:solidFill>
            </a:endParaRPr>
          </a:p>
          <a:p>
            <a:pPr algn="just"/>
            <a:r>
              <a:rPr lang="cs-CZ" sz="2000" dirty="0">
                <a:solidFill>
                  <a:schemeClr val="bg1"/>
                </a:solidFill>
              </a:rPr>
              <a:t>2. vlna „šablon“ - důraz na otevřenost škol, podporu mentoringu, klima škol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koordinace  tvorby - dotazník zpracovaný v NS MAS CR, zajištění návaznosti, spolupráce s NIDV, přehled podaných žádostí a stavu realizace</a:t>
            </a:r>
          </a:p>
          <a:p>
            <a:pPr algn="just"/>
            <a:r>
              <a:rPr lang="cs-CZ" sz="2000" dirty="0">
                <a:solidFill>
                  <a:schemeClr val="bg1"/>
                </a:solidFill>
              </a:rPr>
              <a:t>Zájem o talentované,  ale i tzv. „normální“ děti a žáky.</a:t>
            </a:r>
          </a:p>
          <a:p>
            <a:pPr algn="just"/>
            <a:r>
              <a:rPr lang="cs-CZ" sz="2000" dirty="0">
                <a:solidFill>
                  <a:schemeClr val="bg1"/>
                </a:solidFill>
              </a:rPr>
              <a:t>Rozšíření personálních šablon – sociální pedagog, logoped, kariérový poradce, asistent pro komunikaci s rodiči, asistent pro práci s talenty, ekonom, projektový manažer školy, nákup drobného vybavení typu stavebnic, didaktických pomůcek. </a:t>
            </a:r>
          </a:p>
          <a:p>
            <a:pPr algn="just"/>
            <a:r>
              <a:rPr lang="cs-CZ" sz="2000" dirty="0">
                <a:solidFill>
                  <a:schemeClr val="bg1"/>
                </a:solidFill>
              </a:rPr>
              <a:t>Novinky: vzdělávací </a:t>
            </a:r>
            <a:r>
              <a:rPr lang="cs-CZ" sz="2000" dirty="0" err="1">
                <a:solidFill>
                  <a:schemeClr val="bg1"/>
                </a:solidFill>
              </a:rPr>
              <a:t>ekozahrady</a:t>
            </a:r>
            <a:r>
              <a:rPr lang="cs-CZ" sz="2000" dirty="0">
                <a:solidFill>
                  <a:schemeClr val="bg1"/>
                </a:solidFill>
              </a:rPr>
              <a:t>, regionální přístup (učebnice), spolupráce na přípravě nových pedagogů (rozsah a zaměření praxe). Šablony pro ZUŠ - např. nahrávací studia, pro zájmové a neformální vzdělávání - rozvoj tvořivosti, podpora mladých hasičů, myslivců, tanečníků apod.</a:t>
            </a:r>
          </a:p>
          <a:p>
            <a:pPr algn="just"/>
            <a:r>
              <a:rPr lang="cs-CZ" sz="2000" dirty="0">
                <a:solidFill>
                  <a:schemeClr val="bg1"/>
                </a:solidFill>
              </a:rPr>
              <a:t>PS -květen 201, zahrnutí zkušeností z realizace, dostupnost informací, diskuse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103" y="143105"/>
            <a:ext cx="4875605" cy="92653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199" y="5952818"/>
            <a:ext cx="597843" cy="71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21883"/>
      </p:ext>
    </p:extLst>
  </p:cSld>
  <p:clrMapOvr>
    <a:masterClrMapping/>
  </p:clrMapOvr>
  <p:transition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998" y="881878"/>
            <a:ext cx="10124273" cy="89094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Pilotní aktivity MAP</a:t>
            </a:r>
          </a:p>
        </p:txBody>
      </p:sp>
      <p:sp>
        <p:nvSpPr>
          <p:cNvPr id="4" name="Obdélník 3"/>
          <p:cNvSpPr/>
          <p:nvPr/>
        </p:nvSpPr>
        <p:spPr>
          <a:xfrm>
            <a:off x="653143" y="1772817"/>
            <a:ext cx="1085150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dirty="0">
                <a:solidFill>
                  <a:schemeClr val="bg1"/>
                </a:solidFill>
              </a:rPr>
              <a:t>Smysl pilotních aktivit – návrhem a realizací vlastních VZDĚLÁVACÍCH aktivit podpořit </a:t>
            </a:r>
            <a:r>
              <a:rPr lang="cs-CZ" sz="2400" b="1" dirty="0">
                <a:solidFill>
                  <a:schemeClr val="bg1"/>
                </a:solidFill>
              </a:rPr>
              <a:t>místní lídry </a:t>
            </a:r>
            <a:r>
              <a:rPr lang="cs-CZ" sz="2400" dirty="0">
                <a:solidFill>
                  <a:schemeClr val="bg1"/>
                </a:solidFill>
              </a:rPr>
              <a:t>– tedy Budování znalostních kapacit v území</a:t>
            </a:r>
          </a:p>
          <a:p>
            <a:pPr algn="just"/>
            <a:r>
              <a:rPr lang="cs-CZ" sz="2400" dirty="0">
                <a:solidFill>
                  <a:schemeClr val="bg1"/>
                </a:solidFill>
              </a:rPr>
              <a:t>Úkolem školitele - lídra je zpracovat návrh vlastních vzdělávacích aktivit ve své oblasti (dle zaměření PS) pro území místního akčního plánu a realizovat minimálně jednu aktivitu. Forma a předpokládaný rozsah budou předmětem návrhu školitele a posouzení příslušnou pracovní skupinou. Minimálně půjde o vzájemné informování prostřednictvím internetových stránek projektu a součást workshopu. </a:t>
            </a:r>
          </a:p>
          <a:p>
            <a:pPr algn="just"/>
            <a:r>
              <a:rPr lang="cs-CZ" sz="2400" dirty="0">
                <a:solidFill>
                  <a:schemeClr val="bg1"/>
                </a:solidFill>
              </a:rPr>
              <a:t>Cílovými skupinami budou hlavně pedagogičtí pracovníci, zapojení ostatních cílových skupin je předmětem jednání pracovních skupin a školitelů, avšak vždy se bude účastnit více partnerů v rámci MAP.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393" y="159779"/>
            <a:ext cx="4734084" cy="86219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435" y="6059979"/>
            <a:ext cx="521174" cy="61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07054"/>
      </p:ext>
    </p:extLst>
  </p:cSld>
  <p:clrMapOvr>
    <a:masterClrMapping/>
  </p:clrMapOvr>
  <p:transition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4" y="1082308"/>
            <a:ext cx="10353761" cy="895579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Pilotní aktivity MAP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769" y="136892"/>
            <a:ext cx="4238693" cy="94541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82515" y="1802422"/>
            <a:ext cx="1115133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200" b="1" dirty="0">
                <a:solidFill>
                  <a:schemeClr val="bg1"/>
                </a:solidFill>
              </a:rPr>
              <a:t>CHRAST - 4.4.2017</a:t>
            </a:r>
          </a:p>
          <a:p>
            <a:pPr algn="just"/>
            <a:r>
              <a:rPr lang="cs-CZ" sz="2200" b="1" dirty="0">
                <a:solidFill>
                  <a:schemeClr val="bg1"/>
                </a:solidFill>
              </a:rPr>
              <a:t>Inkluze v naší škole</a:t>
            </a:r>
            <a:r>
              <a:rPr lang="cs-CZ" sz="22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cs-CZ" sz="2200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cs-CZ" sz="2200" dirty="0">
                <a:solidFill>
                  <a:schemeClr val="bg1"/>
                </a:solidFill>
              </a:rPr>
              <a:t>Předběžný program: 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200" dirty="0">
                <a:solidFill>
                  <a:schemeClr val="bg1"/>
                </a:solidFill>
              </a:rPr>
              <a:t>Připomenutí zákonného rámce, stěžejní dokument - vyhláška č. 27/2016 Sb. v platném znění.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200" dirty="0">
                <a:solidFill>
                  <a:schemeClr val="bg1"/>
                </a:solidFill>
              </a:rPr>
              <a:t>Pojmy vztahující se k inkluzi – oblíbené zkratky. 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200" dirty="0">
                <a:solidFill>
                  <a:schemeClr val="bg1"/>
                </a:solidFill>
              </a:rPr>
              <a:t>Výkaz R44 a zkušenosti s ním – vstup paní ředitelky. 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200" dirty="0">
                <a:solidFill>
                  <a:schemeClr val="bg1"/>
                </a:solidFill>
              </a:rPr>
              <a:t>Co se u nás změnilo od 1. 9. 2016. 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200" dirty="0">
                <a:solidFill>
                  <a:schemeClr val="bg1"/>
                </a:solidFill>
              </a:rPr>
              <a:t>Příklady z naší školy – z hlediska postupu a vypracování potřebných dokumentů. 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200" dirty="0">
                <a:solidFill>
                  <a:schemeClr val="bg1"/>
                </a:solidFill>
              </a:rPr>
              <a:t>Možnost návštěvy vybraných tříd a sledování práce – 2 vyučovací hodiny. 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435" y="5831426"/>
            <a:ext cx="715358" cy="84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07906"/>
      </p:ext>
    </p:extLst>
  </p:cSld>
  <p:clrMapOvr>
    <a:masterClrMapping/>
  </p:clrMapOvr>
  <p:transition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3805" y="1082309"/>
            <a:ext cx="10353761" cy="975092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Pilotní aktivity MAP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769" y="136892"/>
            <a:ext cx="4238693" cy="94541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91309" y="1916724"/>
            <a:ext cx="1044195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200" b="1" dirty="0">
                <a:solidFill>
                  <a:schemeClr val="bg1"/>
                </a:solidFill>
              </a:rPr>
              <a:t>květen 2017</a:t>
            </a:r>
          </a:p>
          <a:p>
            <a:pPr algn="just"/>
            <a:r>
              <a:rPr lang="cs-CZ" sz="2200" dirty="0">
                <a:solidFill>
                  <a:schemeClr val="bg1"/>
                </a:solidFill>
              </a:rPr>
              <a:t>Exkurze: </a:t>
            </a:r>
            <a:r>
              <a:rPr lang="cs-CZ" sz="2200" b="1" dirty="0">
                <a:solidFill>
                  <a:schemeClr val="bg1"/>
                </a:solidFill>
              </a:rPr>
              <a:t>Nepochopitelná geologie aneb učíme se číst v kamenech</a:t>
            </a:r>
          </a:p>
          <a:p>
            <a:pPr algn="just"/>
            <a:endParaRPr lang="cs-CZ" sz="2200" dirty="0">
              <a:solidFill>
                <a:schemeClr val="bg1"/>
              </a:solidFill>
            </a:endParaRPr>
          </a:p>
          <a:p>
            <a:pPr algn="just"/>
            <a:r>
              <a:rPr lang="cs-CZ" sz="2200" b="1" dirty="0">
                <a:solidFill>
                  <a:schemeClr val="bg1"/>
                </a:solidFill>
              </a:rPr>
              <a:t>Harmonogram:</a:t>
            </a:r>
          </a:p>
          <a:p>
            <a:pPr algn="just"/>
            <a:r>
              <a:rPr lang="cs-CZ" sz="2200" dirty="0">
                <a:solidFill>
                  <a:schemeClr val="bg1"/>
                </a:solidFill>
              </a:rPr>
              <a:t>8:20 – 9:30 areál Vodních zdrojů Chrudim – seznámení se s geoparkem, expozice v areálu</a:t>
            </a:r>
          </a:p>
          <a:p>
            <a:pPr algn="just"/>
            <a:r>
              <a:rPr lang="cs-CZ" sz="2200" dirty="0">
                <a:solidFill>
                  <a:schemeClr val="bg1"/>
                </a:solidFill>
              </a:rPr>
              <a:t>10:00 – 10:30 lokalita Rabštejnská Lhota, Na Skalách</a:t>
            </a:r>
          </a:p>
          <a:p>
            <a:pPr algn="just"/>
            <a:r>
              <a:rPr lang="cs-CZ" sz="2200" dirty="0">
                <a:solidFill>
                  <a:schemeClr val="bg1"/>
                </a:solidFill>
              </a:rPr>
              <a:t>11:00 – 11:30 lokalita </a:t>
            </a:r>
            <a:r>
              <a:rPr lang="cs-CZ" sz="2200" dirty="0" err="1">
                <a:solidFill>
                  <a:schemeClr val="bg1"/>
                </a:solidFill>
              </a:rPr>
              <a:t>Deblov</a:t>
            </a:r>
            <a:endParaRPr lang="cs-CZ" sz="2200" dirty="0">
              <a:solidFill>
                <a:schemeClr val="bg1"/>
              </a:solidFill>
            </a:endParaRPr>
          </a:p>
          <a:p>
            <a:pPr algn="just"/>
            <a:r>
              <a:rPr lang="cs-CZ" sz="2200" dirty="0">
                <a:solidFill>
                  <a:schemeClr val="bg1"/>
                </a:solidFill>
              </a:rPr>
              <a:t>12:00 – 13:30 Vápenný Podol a odtud vycházka do Prachovic po naučné stezce</a:t>
            </a:r>
          </a:p>
          <a:p>
            <a:pPr algn="just"/>
            <a:r>
              <a:rPr lang="cs-CZ" sz="2200" dirty="0">
                <a:solidFill>
                  <a:schemeClr val="bg1"/>
                </a:solidFill>
              </a:rPr>
              <a:t> Návrat mezi 14:00 – 15:00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435" y="5831426"/>
            <a:ext cx="715358" cy="84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79480"/>
      </p:ext>
    </p:extLst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1072661"/>
            <a:ext cx="10353761" cy="975947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Program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1173238" y="1890346"/>
            <a:ext cx="10094318" cy="372399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9600" dirty="0">
                <a:solidFill>
                  <a:schemeClr val="bg1"/>
                </a:solidFill>
              </a:rPr>
              <a:t>MAP v ČR, MAP2, implementace MAP</a:t>
            </a:r>
          </a:p>
          <a:p>
            <a:pPr algn="just"/>
            <a:r>
              <a:rPr lang="cs-CZ" sz="9600" dirty="0">
                <a:solidFill>
                  <a:schemeClr val="bg1"/>
                </a:solidFill>
              </a:rPr>
              <a:t>MAP v ORP Chrudim, nový web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sz="9400" dirty="0">
                <a:solidFill>
                  <a:schemeClr val="bg1"/>
                </a:solidFill>
              </a:rPr>
              <a:t>pilotní aktivity, výstupy dotazníku MAP, konference MAP 6. 6. 2017, další aktivity ŘV a PS</a:t>
            </a:r>
          </a:p>
          <a:p>
            <a:pPr algn="just"/>
            <a:r>
              <a:rPr lang="cs-CZ" sz="9600" dirty="0">
                <a:solidFill>
                  <a:schemeClr val="bg1"/>
                </a:solidFill>
              </a:rPr>
              <a:t> „Memorandum“ – zapojení do partnerství</a:t>
            </a:r>
          </a:p>
          <a:p>
            <a:pPr algn="just"/>
            <a:r>
              <a:rPr lang="cs-CZ" sz="9600" dirty="0">
                <a:solidFill>
                  <a:schemeClr val="bg1"/>
                </a:solidFill>
              </a:rPr>
              <a:t>Schvalování dokumentů: Analytická část MAP, Strategický rámec včetně doplněných opatření, Seznam investičních záměrů, Podklad pro KAP, návrh obsahu Memoranda o partnerství</a:t>
            </a:r>
          </a:p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535" y="87958"/>
            <a:ext cx="4943336" cy="110258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473" y="5832263"/>
            <a:ext cx="691460" cy="81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84375"/>
      </p:ext>
    </p:extLst>
  </p:cSld>
  <p:clrMapOvr>
    <a:masterClrMapping/>
  </p:clrMapOvr>
  <p:transition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375" y="1215391"/>
            <a:ext cx="10353761" cy="674955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Pilotní aktivity MAP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769" y="136892"/>
            <a:ext cx="4238693" cy="94541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86043" y="2188405"/>
            <a:ext cx="109464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>
              <a:solidFill>
                <a:schemeClr val="bg1"/>
              </a:solidFill>
            </a:endParaRPr>
          </a:p>
          <a:p>
            <a:r>
              <a:rPr lang="cs-CZ" sz="2400" b="1" dirty="0">
                <a:solidFill>
                  <a:schemeClr val="bg1"/>
                </a:solidFill>
              </a:rPr>
              <a:t>Workshop 25. 4. 2017 Chrudim </a:t>
            </a:r>
          </a:p>
          <a:p>
            <a:r>
              <a:rPr lang="cs-CZ" sz="2400" dirty="0">
                <a:solidFill>
                  <a:schemeClr val="bg1"/>
                </a:solidFill>
              </a:rPr>
              <a:t>Otázky k inkluzi </a:t>
            </a:r>
          </a:p>
          <a:p>
            <a:r>
              <a:rPr lang="cs-CZ" sz="2400" dirty="0">
                <a:solidFill>
                  <a:schemeClr val="bg1"/>
                </a:solidFill>
              </a:rPr>
              <a:t>Jak bránit školnímu neúspěchu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435" y="5831426"/>
            <a:ext cx="715358" cy="84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65789"/>
      </p:ext>
    </p:extLst>
  </p:cSld>
  <p:clrMapOvr>
    <a:masterClrMapping/>
  </p:clrMapOvr>
  <p:transition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6655" y="891100"/>
            <a:ext cx="10353761" cy="955286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PŘIPRAVUJE SE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112" y="114032"/>
            <a:ext cx="4238693" cy="94541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7090" y="1846386"/>
            <a:ext cx="1169289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Pilotní aktivity – realizace duben, květen, červen - hodnocení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Vzdělávání ředitelů ke strategickému plánování K3, pro širší vedení školy prezenční seminář (48 hodin, distanční vzdělávání, webináře, e-learning 500 škol, pilot 2017), specifické semináře Místní konference pro pedagogy – 6. 6. 2017 v Luži od 9 hodin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Pro zapojené školy – dotazník, návštěvy škol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chemeClr val="bg1"/>
                </a:solidFill>
              </a:rPr>
              <a:t>dotazník k podkladům pro šablony, MAP2 a implementaci MAP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chemeClr val="bg1"/>
                </a:solidFill>
              </a:rPr>
              <a:t>sběr aktivit spolupráce, preference aktivit škol (neinvestiční opatření)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2. vlna sběru názorů žáků, rodičů ml. žáků – v souvislosti s naplňováním Koncepce podpory mládeže a reagováním na trendy – „</a:t>
            </a:r>
            <a:r>
              <a:rPr lang="cs-CZ" sz="2200" dirty="0" err="1">
                <a:solidFill>
                  <a:schemeClr val="bg1"/>
                </a:solidFill>
              </a:rPr>
              <a:t>ostrůvkovatění</a:t>
            </a:r>
            <a:r>
              <a:rPr lang="cs-CZ" sz="2200" dirty="0">
                <a:solidFill>
                  <a:schemeClr val="bg1"/>
                </a:solidFill>
              </a:rPr>
              <a:t>“, generické dítě, úzkost a nejistota, „</a:t>
            </a:r>
            <a:r>
              <a:rPr lang="cs-CZ" sz="2200" dirty="0" err="1">
                <a:solidFill>
                  <a:schemeClr val="bg1"/>
                </a:solidFill>
              </a:rPr>
              <a:t>generation</a:t>
            </a:r>
            <a:r>
              <a:rPr lang="cs-CZ" sz="2200" dirty="0">
                <a:solidFill>
                  <a:schemeClr val="bg1"/>
                </a:solidFill>
              </a:rPr>
              <a:t> </a:t>
            </a:r>
            <a:r>
              <a:rPr lang="cs-CZ" sz="2200" dirty="0" err="1">
                <a:solidFill>
                  <a:schemeClr val="bg1"/>
                </a:solidFill>
              </a:rPr>
              <a:t>what</a:t>
            </a:r>
            <a:r>
              <a:rPr lang="cs-CZ" sz="2200" dirty="0">
                <a:solidFill>
                  <a:schemeClr val="bg1"/>
                </a:solidFill>
              </a:rPr>
              <a:t>“, zájem o NNO, dobrovolnictví, rozmazané životy, testování hranic, vylepši sám sebe – v čem, webové komunity, návrat k sobě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248" y="6010835"/>
            <a:ext cx="579551" cy="68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83041"/>
      </p:ext>
    </p:extLst>
  </p:cSld>
  <p:clrMapOvr>
    <a:masterClrMapping/>
  </p:clrMapOvr>
  <p:transition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4" y="1064562"/>
            <a:ext cx="10353761" cy="1326321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PŘIPRAVUJE SE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913794" y="2538390"/>
            <a:ext cx="1050215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duben / červen – činnost PS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evaluace, hodnocení pilotních aktivit,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návrh ročního MAP – opatření, odpovědnost, termíny, měřitelnost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příprava žádostí pro implementaci MAP - 2,3 aktivity 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Zapojení nových partnerů - memorandum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srpen poslední setkání ŘV – schválení finálního MAP, stav Memoranda, stav MAP2, implementace MAP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Vzdělávání příjemců </a:t>
            </a:r>
            <a:r>
              <a:rPr lang="cs-CZ" sz="2200" dirty="0" err="1">
                <a:solidFill>
                  <a:schemeClr val="bg1"/>
                </a:solidFill>
              </a:rPr>
              <a:t>Ipo</a:t>
            </a:r>
            <a:r>
              <a:rPr lang="cs-CZ" sz="2200" dirty="0">
                <a:solidFill>
                  <a:schemeClr val="bg1"/>
                </a:solidFill>
              </a:rPr>
              <a:t> MAP – průběžně, účast  na aktivitách SRP - průběžně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082" y="310279"/>
            <a:ext cx="4243184" cy="94496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767" y="5883275"/>
            <a:ext cx="518205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59310"/>
      </p:ext>
    </p:extLst>
  </p:cSld>
  <p:clrMapOvr>
    <a:masterClrMapping/>
  </p:clrMapOvr>
  <p:transition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6655" y="891100"/>
            <a:ext cx="10353761" cy="955286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PŘIPRAVUJE SE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769" y="136892"/>
            <a:ext cx="4238693" cy="94541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19454" y="1671757"/>
            <a:ext cx="107881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solidFill>
                  <a:schemeClr val="bg1"/>
                </a:solidFill>
              </a:rPr>
              <a:t>Ips</a:t>
            </a:r>
            <a:r>
              <a:rPr lang="cs-CZ" b="1" dirty="0">
                <a:solidFill>
                  <a:schemeClr val="bg1"/>
                </a:solidFill>
              </a:rPr>
              <a:t> – Individuální projekt systémový</a:t>
            </a:r>
          </a:p>
          <a:p>
            <a:pPr algn="just"/>
            <a:r>
              <a:rPr lang="cs-CZ" b="1" dirty="0">
                <a:solidFill>
                  <a:schemeClr val="bg1"/>
                </a:solidFill>
              </a:rPr>
              <a:t>ČŠI – komplexní systém hodnocení</a:t>
            </a:r>
          </a:p>
          <a:p>
            <a:pPr algn="just"/>
            <a:r>
              <a:rPr lang="cs-CZ" u="sng" dirty="0">
                <a:solidFill>
                  <a:schemeClr val="bg1"/>
                </a:solidFill>
              </a:rPr>
              <a:t>Cíl: </a:t>
            </a:r>
            <a:r>
              <a:rPr lang="cs-CZ" dirty="0">
                <a:solidFill>
                  <a:schemeClr val="bg1"/>
                </a:solidFill>
              </a:rPr>
              <a:t>zkvalitnění inspekční činnosti, sdílení a porozumění kritériím Kvalitní školy (nové metody a postupy, komplexnost hodnocení kvality, dobrá praxe českých škol), propojení externího (ČŠI a zřizovatel) a interního (autoevaluace) hodnocení, hodnocení klíčových kompetencí (tvoří se), zohlednění socioekonomického a teritoriálního zázemí žáka (spravedlivost ve vzdělávání)</a:t>
            </a:r>
          </a:p>
          <a:p>
            <a:pPr algn="just"/>
            <a:r>
              <a:rPr lang="cs-CZ" u="sng" dirty="0">
                <a:solidFill>
                  <a:schemeClr val="bg1"/>
                </a:solidFill>
              </a:rPr>
              <a:t>Termín: </a:t>
            </a:r>
            <a:r>
              <a:rPr lang="cs-CZ" dirty="0">
                <a:solidFill>
                  <a:schemeClr val="bg1"/>
                </a:solidFill>
              </a:rPr>
              <a:t>únor 2017, 60 měsíců</a:t>
            </a:r>
          </a:p>
          <a:p>
            <a:pPr algn="just"/>
            <a:endParaRPr lang="cs-CZ" dirty="0">
              <a:solidFill>
                <a:schemeClr val="bg1"/>
              </a:solidFill>
            </a:endParaRPr>
          </a:p>
          <a:p>
            <a:pPr algn="just"/>
            <a:r>
              <a:rPr lang="cs-CZ" b="1" dirty="0">
                <a:solidFill>
                  <a:schemeClr val="bg1"/>
                </a:solidFill>
              </a:rPr>
              <a:t>KIPR (kvalita – inkluze – poradenství – rozvoj)</a:t>
            </a:r>
          </a:p>
          <a:p>
            <a:pPr algn="just"/>
            <a:r>
              <a:rPr lang="cs-CZ" u="sng" dirty="0">
                <a:solidFill>
                  <a:schemeClr val="bg1"/>
                </a:solidFill>
              </a:rPr>
              <a:t>Cíl: </a:t>
            </a:r>
            <a:r>
              <a:rPr lang="cs-CZ" dirty="0">
                <a:solidFill>
                  <a:schemeClr val="bg1"/>
                </a:solidFill>
              </a:rPr>
              <a:t>Koordinace a kooperace školských poradenských služeb, kvalita systému (jednotná pravidla pro poskytované služby), podpora ŠZP a vybraných škol při zavádění podpůrných opatření, podpora v problematických lokalitách (SVL), školám se zvýšeným počtem žáků se SVP, pomoc se zaváděním principů inkluzivního vzdělávání, spolupráce s VŠ apod., vzdělávání a supervize služeb</a:t>
            </a:r>
          </a:p>
          <a:p>
            <a:pPr algn="just"/>
            <a:r>
              <a:rPr lang="cs-CZ" u="sng" dirty="0">
                <a:solidFill>
                  <a:schemeClr val="bg1"/>
                </a:solidFill>
              </a:rPr>
              <a:t>Přínos</a:t>
            </a:r>
            <a:r>
              <a:rPr lang="cs-CZ" dirty="0">
                <a:solidFill>
                  <a:schemeClr val="bg1"/>
                </a:solidFill>
              </a:rPr>
              <a:t>: orientace v provázanosti služeb, důraz na osvojování učebních strategií žáků, zlepšit provázanost péče o žáka (spolupráce ŠPZ, ŠPP, školy, rodiny a dalších poskytovatelů péče a partnerů)</a:t>
            </a:r>
          </a:p>
          <a:p>
            <a:pPr algn="just"/>
            <a:r>
              <a:rPr lang="cs-CZ" u="sng" dirty="0">
                <a:solidFill>
                  <a:schemeClr val="bg1"/>
                </a:solidFill>
              </a:rPr>
              <a:t>Termín: </a:t>
            </a:r>
            <a:r>
              <a:rPr lang="cs-CZ" dirty="0">
                <a:solidFill>
                  <a:schemeClr val="bg1"/>
                </a:solidFill>
              </a:rPr>
              <a:t>květen 2016 – duben 2019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561" y="6021443"/>
            <a:ext cx="553915" cy="65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98209"/>
      </p:ext>
    </p:extLst>
  </p:cSld>
  <p:clrMapOvr>
    <a:masterClrMapping/>
  </p:clrMapOvr>
  <p:transition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6655" y="891100"/>
            <a:ext cx="10353761" cy="955286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PŘIPRAVUJE SE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769" y="136892"/>
            <a:ext cx="4238693" cy="94541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41838" y="1846386"/>
            <a:ext cx="10788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solidFill>
                  <a:schemeClr val="bg1"/>
                </a:solidFill>
              </a:rPr>
              <a:t>Ips</a:t>
            </a:r>
            <a:r>
              <a:rPr lang="cs-CZ" b="1" dirty="0">
                <a:solidFill>
                  <a:schemeClr val="bg1"/>
                </a:solidFill>
              </a:rPr>
              <a:t> – Individuální projekt systémový</a:t>
            </a:r>
          </a:p>
          <a:p>
            <a:pPr algn="just"/>
            <a:r>
              <a:rPr lang="cs-CZ" b="1" dirty="0">
                <a:solidFill>
                  <a:schemeClr val="bg1"/>
                </a:solidFill>
              </a:rPr>
              <a:t>IMKA </a:t>
            </a:r>
            <a:r>
              <a:rPr lang="cs-CZ" dirty="0">
                <a:solidFill>
                  <a:schemeClr val="bg1"/>
                </a:solidFill>
              </a:rPr>
              <a:t>(implementace metod, opatření a nástrojů k úspěšnému zavedení kariérního systému učitelů)</a:t>
            </a:r>
          </a:p>
          <a:p>
            <a:pPr algn="just"/>
            <a:r>
              <a:rPr lang="cs-CZ" u="sng" dirty="0">
                <a:solidFill>
                  <a:schemeClr val="bg1"/>
                </a:solidFill>
              </a:rPr>
              <a:t>Termín: </a:t>
            </a:r>
            <a:r>
              <a:rPr lang="cs-CZ" dirty="0">
                <a:solidFill>
                  <a:schemeClr val="bg1"/>
                </a:solidFill>
              </a:rPr>
              <a:t>květen 2017 – červen 2022</a:t>
            </a:r>
          </a:p>
          <a:p>
            <a:pPr algn="just"/>
            <a:endParaRPr lang="cs-CZ" dirty="0">
              <a:solidFill>
                <a:schemeClr val="bg1"/>
              </a:solidFill>
            </a:endParaRPr>
          </a:p>
          <a:p>
            <a:pPr algn="just"/>
            <a:r>
              <a:rPr lang="cs-CZ" b="1" dirty="0">
                <a:solidFill>
                  <a:schemeClr val="bg1"/>
                </a:solidFill>
              </a:rPr>
              <a:t>PPUČ </a:t>
            </a:r>
            <a:r>
              <a:rPr lang="cs-CZ" dirty="0">
                <a:solidFill>
                  <a:schemeClr val="bg1"/>
                </a:solidFill>
              </a:rPr>
              <a:t>(podpora práce učitelů)</a:t>
            </a:r>
          </a:p>
          <a:p>
            <a:pPr algn="just"/>
            <a:r>
              <a:rPr lang="cs-CZ" u="sng" dirty="0">
                <a:solidFill>
                  <a:schemeClr val="bg1"/>
                </a:solidFill>
              </a:rPr>
              <a:t>Cíl: </a:t>
            </a:r>
            <a:r>
              <a:rPr lang="cs-CZ" dirty="0">
                <a:solidFill>
                  <a:schemeClr val="bg1"/>
                </a:solidFill>
              </a:rPr>
              <a:t>Sdílení výstupů na jednom místě, metodická podpora v oblasti matematické, čtenářské a digitální gramotnosti, včetně informatického myšlení dětí a žáků (</a:t>
            </a:r>
            <a:r>
              <a:rPr lang="cs-CZ" dirty="0">
                <a:solidFill>
                  <a:schemeClr val="bg1"/>
                </a:solidFill>
                <a:hlinkClick r:id="rId4"/>
              </a:rPr>
              <a:t>www.rvp.cz</a:t>
            </a:r>
            <a:r>
              <a:rPr lang="cs-CZ" dirty="0">
                <a:solidFill>
                  <a:schemeClr val="bg1"/>
                </a:solidFill>
              </a:rPr>
              <a:t>)</a:t>
            </a:r>
          </a:p>
          <a:p>
            <a:pPr algn="just"/>
            <a:endParaRPr lang="cs-CZ" dirty="0">
              <a:solidFill>
                <a:schemeClr val="bg1"/>
              </a:solidFill>
            </a:endParaRPr>
          </a:p>
          <a:p>
            <a:pPr algn="just"/>
            <a:r>
              <a:rPr lang="cs-CZ" b="1" dirty="0">
                <a:solidFill>
                  <a:schemeClr val="bg1"/>
                </a:solidFill>
              </a:rPr>
              <a:t>Inkluzivní a kvalitní vzdělávání v území se SVL</a:t>
            </a:r>
          </a:p>
          <a:p>
            <a:pPr marL="285750" indent="-285750" algn="just">
              <a:buFontTx/>
              <a:buChar char="-"/>
            </a:pPr>
            <a:r>
              <a:rPr lang="cs-CZ" dirty="0">
                <a:solidFill>
                  <a:schemeClr val="bg1"/>
                </a:solidFill>
              </a:rPr>
              <a:t>Návaznost na KPSVL (oblasti pedagog, žák, ředitel, zřizovatel, rodič),</a:t>
            </a:r>
          </a:p>
          <a:p>
            <a:pPr marL="285750" indent="-285750" algn="just">
              <a:buFontTx/>
              <a:buChar char="-"/>
            </a:pPr>
            <a:r>
              <a:rPr lang="cs-CZ" dirty="0">
                <a:solidFill>
                  <a:schemeClr val="bg1"/>
                </a:solidFill>
              </a:rPr>
              <a:t>Důraz na komunikační techniky a zážitkové kurzy, mediální tréninky,</a:t>
            </a:r>
          </a:p>
          <a:p>
            <a:pPr marL="285750" indent="-285750" algn="just">
              <a:buFontTx/>
              <a:buChar char="-"/>
            </a:pPr>
            <a:r>
              <a:rPr lang="cs-CZ" dirty="0">
                <a:solidFill>
                  <a:schemeClr val="bg1"/>
                </a:solidFill>
              </a:rPr>
              <a:t>Spolupráce s MAS</a:t>
            </a:r>
          </a:p>
          <a:p>
            <a:pPr algn="just"/>
            <a:r>
              <a:rPr lang="cs-CZ" dirty="0">
                <a:solidFill>
                  <a:schemeClr val="bg1"/>
                </a:solidFill>
              </a:rPr>
              <a:t>KA 2 Individuální pomoc (koučovací, supervizní služby</a:t>
            </a:r>
          </a:p>
          <a:p>
            <a:pPr algn="just"/>
            <a:r>
              <a:rPr lang="cs-CZ" dirty="0">
                <a:solidFill>
                  <a:schemeClr val="bg1"/>
                </a:solidFill>
              </a:rPr>
              <a:t>KA 3 Vzdělávání -pro širší vedení škol(Standardu ředitele …)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7561" y="6021443"/>
            <a:ext cx="553915" cy="65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36618"/>
      </p:ext>
    </p:extLst>
  </p:cSld>
  <p:clrMapOvr>
    <a:masterClrMapping/>
  </p:clrMapOvr>
  <p:transition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7234" y="967154"/>
            <a:ext cx="10353761" cy="905608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Schvalování dokumentů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769" y="136892"/>
            <a:ext cx="4238693" cy="94541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213337" y="1912570"/>
            <a:ext cx="97682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bg1"/>
                </a:solidFill>
              </a:rPr>
              <a:t>Analytická část MAP – pracovní verze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bg1"/>
                </a:solidFill>
              </a:rPr>
              <a:t>Strategický rámec včetně doplněných opatření,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bg1"/>
                </a:solidFill>
              </a:rPr>
              <a:t>Seznam investičních záměrů - aktualizace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bg1"/>
                </a:solidFill>
              </a:rPr>
              <a:t>Podklad pro KAP – předání informací - </a:t>
            </a:r>
            <a:r>
              <a:rPr lang="cs-CZ" sz="2800" dirty="0" err="1">
                <a:solidFill>
                  <a:schemeClr val="bg1"/>
                </a:solidFill>
              </a:rPr>
              <a:t>Podhůra</a:t>
            </a:r>
            <a:endParaRPr lang="cs-CZ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bg1"/>
                </a:solidFill>
              </a:rPr>
              <a:t>Návrh aktivit,  které budou připraveny na implementaci </a:t>
            </a:r>
            <a:r>
              <a:rPr lang="cs-CZ" sz="2800">
                <a:solidFill>
                  <a:schemeClr val="bg1"/>
                </a:solidFill>
              </a:rPr>
              <a:t>MAP (logické </a:t>
            </a:r>
            <a:r>
              <a:rPr lang="cs-CZ" sz="2800" dirty="0">
                <a:solidFill>
                  <a:schemeClr val="bg1"/>
                </a:solidFill>
              </a:rPr>
              <a:t>rámce, roční </a:t>
            </a:r>
            <a:r>
              <a:rPr lang="cs-CZ" sz="2800">
                <a:solidFill>
                  <a:schemeClr val="bg1"/>
                </a:solidFill>
              </a:rPr>
              <a:t>akční plán) </a:t>
            </a:r>
            <a:r>
              <a:rPr lang="cs-CZ" sz="2800" dirty="0">
                <a:solidFill>
                  <a:schemeClr val="bg1"/>
                </a:solidFill>
              </a:rPr>
              <a:t>– viz vyhodnocení aktivit spolupráce (grafy),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bg1"/>
                </a:solidFill>
              </a:rPr>
              <a:t>Návrh textu Memoranda.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022" y="5878079"/>
            <a:ext cx="715358" cy="84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70320"/>
      </p:ext>
    </p:extLst>
  </p:cSld>
  <p:clrMapOvr>
    <a:masterClrMapping/>
  </p:clrMapOvr>
  <p:transition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0945" y="1082308"/>
            <a:ext cx="10353761" cy="1326321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Předávání informací z MAP do KAP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769" y="136892"/>
            <a:ext cx="4238693" cy="94541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435" y="5831426"/>
            <a:ext cx="715358" cy="841969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970945" y="2551837"/>
            <a:ext cx="103537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Nadregionální projekt Vzdělávacího a návštěvnického centra </a:t>
            </a:r>
            <a:r>
              <a:rPr lang="cs-CZ" b="1" dirty="0" err="1">
                <a:solidFill>
                  <a:schemeClr val="bg1"/>
                </a:solidFill>
              </a:rPr>
              <a:t>Podhůra</a:t>
            </a:r>
            <a:r>
              <a:rPr lang="cs-CZ" b="1" dirty="0">
                <a:solidFill>
                  <a:schemeClr val="bg1"/>
                </a:solidFill>
              </a:rPr>
              <a:t>, který si klade za cíl propojit jedinečné fenomény regionu Železných hor -  pestrou geologickou minulost lokality, krásu a rozmanitost přírody a zájem lidí o využití přírodního potenciálu, lesního prostředí pro vzdělávací, pedagogické i relaxační aktivity.</a:t>
            </a:r>
          </a:p>
        </p:txBody>
      </p:sp>
    </p:spTree>
    <p:extLst>
      <p:ext uri="{BB962C8B-B14F-4D97-AF65-F5344CB8AC3E}">
        <p14:creationId xmlns:p14="http://schemas.microsoft.com/office/powerpoint/2010/main" val="1373486449"/>
      </p:ext>
    </p:extLst>
  </p:cSld>
  <p:clrMapOvr>
    <a:masterClrMapping/>
  </p:clrMapOvr>
  <p:transition>
    <p:circl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97180" y="315982"/>
            <a:ext cx="11464290" cy="6525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MEMORANDUM O PARTNERSTVÍ A SPOLUPRÁCI V OBLASTI VZDĚLÁVÁNÍ V RÁMCI ORP CHRUDIM</a:t>
            </a:r>
          </a:p>
          <a:p>
            <a:pPr algn="just"/>
            <a:r>
              <a:rPr lang="cs-CZ" dirty="0">
                <a:solidFill>
                  <a:schemeClr val="bg1"/>
                </a:solidFill>
                <a:latin typeface="Rockwell (Základní text)"/>
              </a:rPr>
              <a:t>Členové partnerství Místního akčního plánu rozvoje vzdělávání v ORP Chrudim (MAP) si jsou vědomi významu vzdělávání pro komplexní rozvoj vzdělanosti obyvatel regionu, především ve vztahu k zajištění zaměstnanosti v území, zvyšování kvality vzdělávání a zvyšování kvalifikace cestou trvalého osobního i odborného rozvoje potenciálu každého účastníka vzdělávání s cílem posilovat vztah k území, vědomí regionální sounáležitosti.</a:t>
            </a:r>
          </a:p>
          <a:p>
            <a:pPr algn="just"/>
            <a:r>
              <a:rPr lang="cs-CZ" dirty="0">
                <a:solidFill>
                  <a:schemeClr val="bg1"/>
                </a:solidFill>
                <a:latin typeface="Rockwell (Základní text)"/>
              </a:rPr>
              <a:t>Zásadní výzvou je upevnit a rozvíjet aktivní partnerství MAP v ORP Chrudim za účelem zahájení otevřeného a trvalého dialogu na téma vzdělávání v území, vzniku nových forem spolupráce v oblasti rozvoje vzdělávání, koordinace přístupu a jednotného prosazování společných zájmů včetně zajištění informovanosti mezi pedagogy, experty, zaměstnavateli, rodiči, žáky, zájmovými a neformálními organizacemi, sociálními službami, veřejnými organizacemi, institucemi a jinými partnery a tím zajistit udržitelnost, návaznost strategického plánování.</a:t>
            </a:r>
          </a:p>
          <a:p>
            <a:pPr algn="just"/>
            <a:r>
              <a:rPr lang="cs-CZ" dirty="0">
                <a:solidFill>
                  <a:schemeClr val="bg1"/>
                </a:solidFill>
                <a:latin typeface="Rockwell (Základní text)"/>
              </a:rPr>
              <a:t>Koordinace, plánování a podpora aktivit bude probíhat zejména v podobě jednotlivých ročních akčních plánů (pro první rok v podobě MAP 2018), které budou realizovány v souladu s aktuálně vybranými prioritami schválenými Řídícím výborem. </a:t>
            </a:r>
          </a:p>
          <a:p>
            <a:pPr algn="just"/>
            <a:r>
              <a:rPr lang="cs-CZ" dirty="0">
                <a:solidFill>
                  <a:schemeClr val="bg1"/>
                </a:solidFill>
                <a:latin typeface="Rockwell (Základní text)"/>
              </a:rPr>
              <a:t>Jedná se např. o posílení vzájemné spolupráce mezi MŠ, ZŠ, SŠ, školami a firmami, školami a zájmovými a neformálními a neziskovými organizacemi, vzdělávacími, sociálními a veřejnými organizacemi a institucemi cestou rozvoje gramotností, spolupráce s regionálními firmami a KHK </a:t>
            </a:r>
            <a:r>
              <a:rPr lang="cs-CZ" dirty="0" err="1">
                <a:solidFill>
                  <a:schemeClr val="bg1"/>
                </a:solidFill>
                <a:latin typeface="Rockwell (Základní text)"/>
              </a:rPr>
              <a:t>Pk</a:t>
            </a:r>
            <a:r>
              <a:rPr lang="cs-CZ" dirty="0">
                <a:solidFill>
                  <a:schemeClr val="bg1"/>
                </a:solidFill>
                <a:latin typeface="Rockwell (Základní text)"/>
              </a:rPr>
              <a:t> atd.</a:t>
            </a:r>
          </a:p>
          <a:p>
            <a:pPr algn="just"/>
            <a:r>
              <a:rPr lang="cs-CZ" dirty="0">
                <a:solidFill>
                  <a:schemeClr val="bg1"/>
                </a:solidFill>
                <a:latin typeface="Rockwell (Základní text)"/>
              </a:rPr>
              <a:t>Signatáři tohoto memoranda vyjadřují svou vůli vzájemně spolupracovat v oblastech priorit MAP. </a:t>
            </a:r>
          </a:p>
          <a:p>
            <a:pPr algn="just"/>
            <a:r>
              <a:rPr lang="cs-CZ" dirty="0">
                <a:solidFill>
                  <a:schemeClr val="bg1"/>
                </a:solidFill>
                <a:latin typeface="Rockwell (Základní text)"/>
              </a:rPr>
              <a:t>Memorandum je projevem svobodné a vážné vůle jeho signatářů.</a:t>
            </a:r>
          </a:p>
          <a:p>
            <a:pPr algn="just"/>
            <a:r>
              <a:rPr lang="cs-CZ" dirty="0">
                <a:solidFill>
                  <a:schemeClr val="bg1"/>
                </a:solidFill>
                <a:latin typeface="Rockwell (Základní text)"/>
              </a:rPr>
              <a:t>Memorandum se uzavírá na dobu určitou do 31. 12. 2023. </a:t>
            </a:r>
          </a:p>
        </p:txBody>
      </p:sp>
    </p:spTree>
    <p:extLst>
      <p:ext uri="{BB962C8B-B14F-4D97-AF65-F5344CB8AC3E}">
        <p14:creationId xmlns:p14="http://schemas.microsoft.com/office/powerpoint/2010/main" val="1359828442"/>
      </p:ext>
    </p:extLst>
  </p:cSld>
  <p:clrMapOvr>
    <a:masterClrMapping/>
  </p:clrMapOvr>
  <p:transition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1718" y="2473569"/>
            <a:ext cx="10353761" cy="1326321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DĚKUJI ZA POZORNOST!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769" y="136892"/>
            <a:ext cx="4238693" cy="94541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821" y="5727155"/>
            <a:ext cx="713294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04516"/>
      </p:ext>
    </p:extLst>
  </p:cSld>
  <p:clrMapOvr>
    <a:masterClrMapping/>
  </p:clrMapOvr>
  <p:transition>
    <p:circl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1173308"/>
            <a:ext cx="10353761" cy="910469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Jednání pracovních skupin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769" y="136892"/>
            <a:ext cx="4238693" cy="945416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283677" y="2590630"/>
            <a:ext cx="9425354" cy="2170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Evaluace – každý písemně, či setkání,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Zdůvodnění volby pilotní aktivity (pilotu),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Aktivity spolupráce – návrhy jak oslovit mateřské, základní školy a jak získat informace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cs-CZ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435" y="5831426"/>
            <a:ext cx="715358" cy="84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35359"/>
      </p:ext>
    </p:extLst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69392" cy="6997148"/>
          </a:xfrm>
        </p:spPr>
      </p:pic>
    </p:spTree>
    <p:extLst>
      <p:ext uri="{BB962C8B-B14F-4D97-AF65-F5344CB8AC3E}">
        <p14:creationId xmlns:p14="http://schemas.microsoft.com/office/powerpoint/2010/main" val="226213589"/>
      </p:ext>
    </p:extLst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533" y="57864"/>
            <a:ext cx="4599637" cy="102655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3" y="900709"/>
            <a:ext cx="10353761" cy="879396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MAP v ČR – úloha MAS</a:t>
            </a:r>
          </a:p>
        </p:txBody>
      </p:sp>
      <p:sp>
        <p:nvSpPr>
          <p:cNvPr id="5" name="Obdélník 4"/>
          <p:cNvSpPr/>
          <p:nvPr/>
        </p:nvSpPr>
        <p:spPr>
          <a:xfrm>
            <a:off x="729953" y="1437870"/>
            <a:ext cx="1110995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200" dirty="0">
                <a:solidFill>
                  <a:schemeClr val="bg1"/>
                </a:solidFill>
              </a:rPr>
              <a:t>MAS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zkušenost se zapojováním aktérů ze všech skupin, z komunitního projednávání,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místní znalost (strategie CLLD), aktivizace území,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nezávislý pohled na věc, zkušenost s hledáním shody mezi různorodými názory, hájí jak zájmy pedagogů, tak rodičů, zřizovatelů i expertů, dětí a žáků,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bezpečná platforma nezávislá na institucích odpovědných za nastavení systému,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přenos debaty z centra do regionů, schopnost celorepublikové spolupráce (dotazníky, šablony, MAPy) a flexibility, spolupráce místo rivality, otevřenost,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zachování kontinuity realizovaných opatření,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partner na národní úrovni pro MŠMT, OP VVV, IROP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FF0000"/>
                </a:solidFill>
              </a:rPr>
              <a:t>zastoupení PKP a PS </a:t>
            </a:r>
            <a:r>
              <a:rPr lang="cs-CZ" sz="2200" dirty="0">
                <a:solidFill>
                  <a:schemeClr val="bg1"/>
                </a:solidFill>
              </a:rPr>
              <a:t>– info o plánovaných výzvách, podíl na 	tvorbě, připomínkování (zastoupení v PS:  zájmové a neformální, MAP II, Implementace, šablony)</a:t>
            </a:r>
          </a:p>
          <a:p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473" y="5832263"/>
            <a:ext cx="691460" cy="81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76038"/>
      </p:ext>
    </p:extLst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7234" y="876913"/>
            <a:ext cx="10353761" cy="1326321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Přínos NS MAS ČR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769" y="136892"/>
            <a:ext cx="4238693" cy="945416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17235" y="1997839"/>
            <a:ext cx="10920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dirty="0">
                <a:solidFill>
                  <a:schemeClr val="bg1"/>
                </a:solidFill>
              </a:rPr>
              <a:t>Koordinace – místní, krajská,  národní vyjednávání</a:t>
            </a:r>
          </a:p>
          <a:p>
            <a:pPr algn="just"/>
            <a:endParaRPr lang="cs-CZ" sz="2400" dirty="0">
              <a:solidFill>
                <a:schemeClr val="bg1"/>
              </a:solidFill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partner na národní úrovni pro MŠMT, OP VVV, IROP 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FF0000"/>
                </a:solidFill>
              </a:rPr>
              <a:t>zastoupení PKP a PS </a:t>
            </a:r>
            <a:r>
              <a:rPr lang="cs-CZ" sz="2400" dirty="0">
                <a:solidFill>
                  <a:schemeClr val="bg1"/>
                </a:solidFill>
              </a:rPr>
              <a:t>– info o plánovaných výzvách, podíl na tvorbě, připomínkování</a:t>
            </a:r>
          </a:p>
          <a:p>
            <a:pPr algn="just"/>
            <a:r>
              <a:rPr lang="cs-CZ" sz="2400" dirty="0">
                <a:solidFill>
                  <a:schemeClr val="bg1"/>
                </a:solidFill>
              </a:rPr>
              <a:t>(zastoupení v PS:  zájmové a neformální, MAP II, Implementace, šablony)</a:t>
            </a:r>
          </a:p>
          <a:p>
            <a:pPr algn="just"/>
            <a:r>
              <a:rPr lang="cs-CZ" sz="2400" dirty="0">
                <a:solidFill>
                  <a:schemeClr val="bg1"/>
                </a:solidFill>
              </a:rPr>
              <a:t>Hodnota MAP pro regionální školství – kulatý stůl s ministryní nebude , ale posílení významu MAP2</a:t>
            </a:r>
          </a:p>
          <a:p>
            <a:pPr algn="just"/>
            <a:endParaRPr lang="cs-CZ" sz="2400" dirty="0">
              <a:solidFill>
                <a:schemeClr val="bg1"/>
              </a:solidFill>
            </a:endParaRPr>
          </a:p>
          <a:p>
            <a:pPr algn="just"/>
            <a:r>
              <a:rPr lang="cs-CZ" sz="2400" dirty="0">
                <a:solidFill>
                  <a:schemeClr val="bg1"/>
                </a:solidFill>
              </a:rPr>
              <a:t>Pohled ČŠI na hodnocení škol zřizovatelem  - pro školy v území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435" y="5831426"/>
            <a:ext cx="715358" cy="84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17270"/>
      </p:ext>
    </p:extLst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500" y="555417"/>
            <a:ext cx="3720476" cy="949569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Přínos MAP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647" y="106723"/>
            <a:ext cx="4023363" cy="89738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71500" y="1330993"/>
            <a:ext cx="1120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Veřejná diskuse na téma vzdělávání v území – zapojení všech, ale věci odborné nechat odborníkům,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Nová partnerství a spolupráce (soc. služby a </a:t>
            </a:r>
            <a:r>
              <a:rPr lang="cs-CZ" sz="2400" dirty="0" err="1">
                <a:solidFill>
                  <a:schemeClr val="bg1"/>
                </a:solidFill>
              </a:rPr>
              <a:t>ZaN</a:t>
            </a:r>
            <a:r>
              <a:rPr lang="cs-CZ" sz="2400" dirty="0">
                <a:solidFill>
                  <a:schemeClr val="bg1"/>
                </a:solidFill>
              </a:rPr>
              <a:t> organizace),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Podklad pro šablony 2, 3, vyhodnocení 1. vlny,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Rozvoj odborných kapacit v území – pilotní aktivity MAP,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MAP výstup – zacílení dle shody, strategické plánování – roční plán (spolupráce s podnikateli, rozvoj potenciálu žáků, regionální sounáležitost),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Koordinace investičních záměrů (IROP, OPVVV,…),</a:t>
            </a:r>
            <a:endParaRPr lang="cs-CZ" sz="16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Koordinace a informovanost o aktivitách spolupráce - k čemu se stačí přidat/náklady,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Soulad MAP/KAP, info o excelentních projektech,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Nárůst informovanosti o otázkách  vzdělávání– žadatelé, experti, rodiče,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435" y="6022108"/>
            <a:ext cx="553350" cy="6512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Rukopis 4"/>
              <p14:cNvContentPartPr/>
              <p14:nvPr/>
            </p14:nvContentPartPr>
            <p14:xfrm>
              <a:off x="4723560" y="3508200"/>
              <a:ext cx="360" cy="360"/>
            </p14:xfrm>
          </p:contentPart>
        </mc:Choice>
        <mc:Fallback xmlns="">
          <p:pic>
            <p:nvPicPr>
              <p:cNvPr id="5" name="Rukopis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14200" y="34988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2664248"/>
      </p:ext>
    </p:extLst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515" y="963931"/>
            <a:ext cx="10353761" cy="996754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Map </a:t>
            </a:r>
            <a:r>
              <a:rPr lang="cs-CZ" sz="2000" dirty="0">
                <a:solidFill>
                  <a:schemeClr val="bg1"/>
                </a:solidFill>
              </a:rPr>
              <a:t>V</a:t>
            </a:r>
            <a:r>
              <a:rPr lang="cs-CZ" dirty="0">
                <a:solidFill>
                  <a:schemeClr val="bg1"/>
                </a:solidFill>
              </a:rPr>
              <a:t> ORP CHRUDIM - </a:t>
            </a:r>
            <a:r>
              <a:rPr lang="cs-CZ" sz="2000" dirty="0">
                <a:solidFill>
                  <a:schemeClr val="bg1"/>
                </a:solidFill>
              </a:rPr>
              <a:t>1. ROK REALIZACE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09" y="136892"/>
            <a:ext cx="4238693" cy="94541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04844" y="1754944"/>
            <a:ext cx="1153950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b="1" dirty="0">
                <a:solidFill>
                  <a:schemeClr val="bg1"/>
                </a:solidFill>
              </a:rPr>
              <a:t>SPOLUPRÁCE – DĚKUJEME ZA PŘÍJEMNOU SPOLUPRÁCI  ŘV a PS, VDP a expertům</a:t>
            </a:r>
          </a:p>
          <a:p>
            <a:pPr algn="just"/>
            <a:endParaRPr lang="cs-CZ" sz="2000" dirty="0">
              <a:solidFill>
                <a:schemeClr val="bg1"/>
              </a:solidFill>
            </a:endParaRPr>
          </a:p>
          <a:p>
            <a:pPr algn="just"/>
            <a:r>
              <a:rPr lang="cs-CZ" sz="2200" dirty="0">
                <a:solidFill>
                  <a:schemeClr val="bg1"/>
                </a:solidFill>
              </a:rPr>
              <a:t>Aktuální stav: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vytvoření širokého reprezentativního partnerství – vítáme nové zájemce,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navázání pravidelné spolupráce, nová partnerství – ASZ, NIDV, ITI, PK, HK, MŠMT, ORP,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analytická část, SWOT - jako východisko stanovení priorit,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definování společné vize,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formulace cílů, vazby na povinná opatření, stanovení indikátorů,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zapojení </a:t>
            </a:r>
            <a:r>
              <a:rPr lang="cs-CZ" sz="2200" dirty="0" err="1">
                <a:solidFill>
                  <a:schemeClr val="bg1"/>
                </a:solidFill>
              </a:rPr>
              <a:t>ZaN</a:t>
            </a:r>
            <a:r>
              <a:rPr lang="cs-CZ" sz="2200" dirty="0">
                <a:solidFill>
                  <a:schemeClr val="bg1"/>
                </a:solidFill>
              </a:rPr>
              <a:t> organizací, vytvoření jejich databáze v ORP,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sběr a třídění investičních záměrů vzdělávacích zařízení,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zapojení do vzdělávání garanta MAP,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webové stránky projektu  - FB,</a:t>
            </a:r>
          </a:p>
          <a:p>
            <a:r>
              <a:rPr lang="cs-CZ" sz="2200" dirty="0"/>
              <a:t>            ,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576" y="5796257"/>
            <a:ext cx="715358" cy="84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58014"/>
      </p:ext>
    </p:extLst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5781" y="933210"/>
            <a:ext cx="10353761" cy="609893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Vyhodnocení aktivit spolupráce</a:t>
            </a:r>
          </a:p>
        </p:txBody>
      </p:sp>
      <p:sp>
        <p:nvSpPr>
          <p:cNvPr id="3" name="Obdélník 2"/>
          <p:cNvSpPr/>
          <p:nvPr/>
        </p:nvSpPr>
        <p:spPr>
          <a:xfrm>
            <a:off x="123178" y="1857645"/>
            <a:ext cx="1204256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chemeClr val="bg1"/>
                </a:solidFill>
              </a:rPr>
              <a:t>Formulář Aktivity  spolupráce  (85 respondentů –ŘV, veřejnost, Desatero…), </a:t>
            </a:r>
          </a:p>
          <a:p>
            <a:pPr algn="just"/>
            <a:r>
              <a:rPr lang="cs-CZ" dirty="0">
                <a:solidFill>
                  <a:schemeClr val="bg1"/>
                </a:solidFill>
              </a:rPr>
              <a:t>potvrzení závěrů dotazníku na školách  - podklad pro čerpání šablon, slabá místa v souvislosti s kreativitou, např. kreativitou k úspěchu (loutka jako nástroj inkluze), přestože je to v republice ojedinělá příležitost a respektovaný nástroj začleňování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</a:endParaRPr>
          </a:p>
          <a:p>
            <a:pPr algn="just"/>
            <a:r>
              <a:rPr lang="cs-CZ" dirty="0">
                <a:solidFill>
                  <a:schemeClr val="bg1"/>
                </a:solidFill>
              </a:rPr>
              <a:t>Preferované aktivity v území - zájem o rozvoj řemesel s preferencí technických oborů, zájem o uplatnění v regionu a o spolupráci s Hospodářskou komorou vytváří kvalitní oporu pro profesně orientovaný implementační projekt.</a:t>
            </a:r>
          </a:p>
          <a:p>
            <a:pPr algn="just"/>
            <a:r>
              <a:rPr lang="cs-CZ" dirty="0">
                <a:solidFill>
                  <a:schemeClr val="bg1"/>
                </a:solidFill>
              </a:rPr>
              <a:t>Další v pořadí je rozvoj čtenářské gramotnosti ve spojení s rozvojem individuálních zájmů (čtení v kamenech, propojuje i environmentální výchovu) a s objevováním potenciálu dětí a žáků (nejen testy), tudíž spolupráce se zájmovými organizacemi a přirozená inkluze.</a:t>
            </a:r>
          </a:p>
          <a:p>
            <a:pPr algn="just"/>
            <a:r>
              <a:rPr lang="cs-CZ" dirty="0">
                <a:solidFill>
                  <a:schemeClr val="bg1"/>
                </a:solidFill>
              </a:rPr>
              <a:t>Příjemným překvapením je též důraz na regionální aspekt jak v souvislosti se sdílením zkušeností v rámci regionu, diskusí o neformálních způsobech pomoci expertů nejen v procesu výuky, ale i rady  rodičům a vedoucím zájmových organizací, a zájem o další spolupráci a setkávání – úloha MAS.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016" y="5883129"/>
            <a:ext cx="713294" cy="84132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119" y="104099"/>
            <a:ext cx="4237087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08975"/>
      </p:ext>
    </p:extLst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462"/>
            <a:ext cx="12192000" cy="677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56851"/>
      </p:ext>
    </p:extLst>
  </p:cSld>
  <p:clrMapOvr>
    <a:masterClrMapping/>
  </p:clrMapOvr>
  <p:transition>
    <p:circl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Vlastní 1">
      <a:majorFont>
        <a:latin typeface="Bookman Old Style"/>
        <a:ea typeface=""/>
        <a:cs typeface=""/>
      </a:majorFont>
      <a:minorFont>
        <a:latin typeface="Rockwell"/>
        <a:ea typeface=""/>
        <a:cs typeface="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TM03457444[[fn=Základna]]</Template>
  <TotalTime>1164</TotalTime>
  <Words>2568</Words>
  <Application>Microsoft Office PowerPoint</Application>
  <PresentationFormat>Širokoúhlá obrazovka</PresentationFormat>
  <Paragraphs>229</Paragraphs>
  <Slides>29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8" baseType="lpstr">
      <vt:lpstr>Arial</vt:lpstr>
      <vt:lpstr>Bookman Old Style</vt:lpstr>
      <vt:lpstr>Calibri</vt:lpstr>
      <vt:lpstr>Courier New</vt:lpstr>
      <vt:lpstr>Rockwell</vt:lpstr>
      <vt:lpstr>Rockwell (Základní text)</vt:lpstr>
      <vt:lpstr>Times New Roman</vt:lpstr>
      <vt:lpstr>Wingdings</vt:lpstr>
      <vt:lpstr>Damask</vt:lpstr>
      <vt:lpstr>Prezentace aplikace PowerPoint</vt:lpstr>
      <vt:lpstr>Program</vt:lpstr>
      <vt:lpstr>Prezentace aplikace PowerPoint</vt:lpstr>
      <vt:lpstr>MAP v ČR – úloha MAS</vt:lpstr>
      <vt:lpstr>Přínos NS MAS ČR</vt:lpstr>
      <vt:lpstr>Přínos MAP</vt:lpstr>
      <vt:lpstr>Map V ORP CHRUDIM - 1. ROK REALIZACE</vt:lpstr>
      <vt:lpstr>Vyhodnocení aktivit spolupráce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Návaznost MAP</vt:lpstr>
      <vt:lpstr>Návaznost MAP</vt:lpstr>
      <vt:lpstr>Návaznost MAP</vt:lpstr>
      <vt:lpstr>Pilotní aktivity MAP</vt:lpstr>
      <vt:lpstr>Pilotní aktivity MAP</vt:lpstr>
      <vt:lpstr>Pilotní aktivity MAP</vt:lpstr>
      <vt:lpstr>Pilotní aktivity MAP</vt:lpstr>
      <vt:lpstr>PŘIPRAVUJE SE </vt:lpstr>
      <vt:lpstr>PŘIPRAVUJE SE</vt:lpstr>
      <vt:lpstr>PŘIPRAVUJE SE</vt:lpstr>
      <vt:lpstr>PŘIPRAVUJE SE</vt:lpstr>
      <vt:lpstr>Schvalování dokumentů</vt:lpstr>
      <vt:lpstr>Předávání informací z MAP do KAP</vt:lpstr>
      <vt:lpstr>Prezentace aplikace PowerPoint</vt:lpstr>
      <vt:lpstr>DĚKUJI ZA POZORNOST!</vt:lpstr>
      <vt:lpstr>Jednání pracovních skupin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Eva Feyfarova</dc:creator>
  <cp:lastModifiedBy>Eva Feyfarova</cp:lastModifiedBy>
  <cp:revision>106</cp:revision>
  <dcterms:created xsi:type="dcterms:W3CDTF">2017-03-12T20:05:22Z</dcterms:created>
  <dcterms:modified xsi:type="dcterms:W3CDTF">2017-03-15T13:18:43Z</dcterms:modified>
</cp:coreProperties>
</file>